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_rels/notesSlide2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1.xml.rels" ContentType="application/vnd.openxmlformats-package.relationships+xml"/>
  <Override PartName="/ppt/notesSlides/notesSlide2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9.png" ContentType="image/png"/>
  <Override PartName="/ppt/media/image57.png" ContentType="image/png"/>
  <Override PartName="/ppt/media/image56.png" ContentType="image/png"/>
  <Override PartName="/ppt/media/image55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8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0.png" ContentType="image/png"/>
  <Override PartName="/ppt/media/media85.mp4" ContentType="video/mp4"/>
  <Override PartName="/ppt/media/image54.png" ContentType="image/png"/>
  <Override PartName="/ppt/media/media11.mpeg" ContentType="application/vnd.sun.star.media"/>
  <Override PartName="/ppt/media/image38.png" ContentType="image/png"/>
  <Override PartName="/ppt/media/image8.png" ContentType="image/png"/>
  <Override PartName="/ppt/media/media13.mpeg" ContentType="application/vnd.sun.star.media"/>
  <Override PartName="/ppt/media/image58.png" ContentType="image/png"/>
  <Override PartName="/ppt/media/image49.png" ContentType="image/png"/>
  <Override PartName="/ppt/media/image12.png" ContentType="image/png"/>
  <Override PartName="/ppt/media/media67.mp4" ContentType="video/mp4"/>
  <Override PartName="/ppt/media/image37.png" ContentType="image/png"/>
  <Override PartName="/ppt/media/media15.mov" ContentType="video/quicktime"/>
  <Override PartName="/ppt/media/image43.png" ContentType="image/png"/>
  <Override PartName="/ppt/media/media20.mp4" ContentType="video/mp4"/>
  <Override PartName="/ppt/media/image63.png" ContentType="image/png"/>
  <Override PartName="/ppt/media/media76.mp4" ContentType="video/mp4"/>
  <Override PartName="/ppt/media/image21.png" ContentType="image/png"/>
  <Override PartName="/ppt/media/media17.mp4" ContentType="video/mp4"/>
  <Override PartName="/ppt/media/image23.png" ContentType="image/png"/>
  <Override PartName="/ppt/media/media22.mp4" ContentType="video/mp4"/>
  <Override PartName="/ppt/media/image65.png" ContentType="image/png"/>
  <Override PartName="/ppt/media/image60.png" ContentType="image/png"/>
  <Override PartName="/ppt/media/image1.png" ContentType="image/png"/>
  <Override PartName="/ppt/media/image31.png" ContentType="image/png"/>
  <Override PartName="/ppt/media/image68.png" ContentType="image/png"/>
  <Override PartName="/ppt/media/image61.png" ContentType="image/png"/>
  <Override PartName="/ppt/media/image62.png" ContentType="image/png"/>
  <Override PartName="/ppt/media/image87.png" ContentType="image/png"/>
  <Override PartName="/ppt/media/image75.png" ContentType="image/png"/>
  <Override PartName="/ppt/media/image86.png" ContentType="image/png"/>
  <Override PartName="/ppt/media/image74.png" ContentType="image/png"/>
  <Override PartName="/ppt/media/image78.png" ContentType="image/png"/>
  <Override PartName="/ppt/media/image66.png" ContentType="image/png"/>
  <Override PartName="/ppt/media/image24.png" ContentType="image/png"/>
  <Override PartName="/ppt/media/media79.mp4" ContentType="video/mp4"/>
  <Override PartName="/ppt/media/image77.png" ContentType="image/png"/>
  <Override PartName="/ppt/media/image73.png" ContentType="image/png"/>
  <Override PartName="/ppt/media/image72.png" ContentType="image/png"/>
  <Override PartName="/ppt/media/image70.png" ContentType="image/png"/>
  <Override PartName="/ppt/media/image28.png" ContentType="image/png"/>
  <Override PartName="/ppt/media/image64.png" ContentType="image/png"/>
  <Override PartName="/ppt/media/image25.png" ContentType="image/png"/>
  <Override PartName="/ppt/media/image36.png" ContentType="image/png"/>
  <Override PartName="/ppt/media/media69.mp4" ContentType="video/mp4"/>
  <Override PartName="/ppt/media/image14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media9.mpeg" ContentType="application/vnd.sun.star.media"/>
  <Override PartName="/ppt/media/image71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83.png" ContentType="image/png"/>
  <Override PartName="/ppt/media/image19.png" ContentType="image/png"/>
  <Override PartName="/ppt/media/image84.png" ContentType="image/png"/>
  <Override PartName="/ppt/media/image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12192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move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4628155-2A0B-4058-BCA3-1994F24E088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Plea</a:t>
            </a:r>
            <a:r>
              <a:rPr b="0" lang="en-US" sz="2000" spc="-1" strike="noStrike">
                <a:latin typeface="Arial"/>
              </a:rPr>
              <a:t>se </a:t>
            </a:r>
            <a:r>
              <a:rPr b="0" lang="en-US" sz="2000" spc="-1" strike="noStrike">
                <a:latin typeface="Arial"/>
              </a:rPr>
              <a:t>retai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prop</a:t>
            </a:r>
            <a:r>
              <a:rPr b="0" lang="en-US" sz="2000" spc="-1" strike="noStrike">
                <a:latin typeface="Arial"/>
              </a:rPr>
              <a:t>er </a:t>
            </a:r>
            <a:r>
              <a:rPr b="0" lang="en-US" sz="2000" spc="-1" strike="noStrike">
                <a:latin typeface="Arial"/>
              </a:rPr>
              <a:t>attrib</a:t>
            </a:r>
            <a:r>
              <a:rPr b="0" lang="en-US" sz="2000" spc="-1" strike="noStrike">
                <a:latin typeface="Arial"/>
              </a:rPr>
              <a:t>ution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inclu</a:t>
            </a:r>
            <a:r>
              <a:rPr b="0" lang="en-US" sz="2000" spc="-1" strike="noStrike">
                <a:latin typeface="Arial"/>
              </a:rPr>
              <a:t>ding </a:t>
            </a:r>
            <a:r>
              <a:rPr b="0" lang="en-US" sz="2000" spc="-1" strike="noStrike">
                <a:latin typeface="Arial"/>
              </a:rPr>
              <a:t>the </a:t>
            </a:r>
            <a:r>
              <a:rPr b="0" lang="en-US" sz="2000" spc="-1" strike="noStrike">
                <a:latin typeface="Arial"/>
              </a:rPr>
              <a:t>refer</a:t>
            </a:r>
            <a:r>
              <a:rPr b="0" lang="en-US" sz="2000" spc="-1" strike="noStrike">
                <a:latin typeface="Arial"/>
              </a:rPr>
              <a:t>ence </a:t>
            </a:r>
            <a:r>
              <a:rPr b="0" lang="en-US" sz="2000" spc="-1" strike="noStrike">
                <a:latin typeface="Arial"/>
              </a:rPr>
              <a:t>to </a:t>
            </a:r>
            <a:r>
              <a:rPr b="0" lang="en-US" sz="2000" spc="-1" strike="noStrike">
                <a:latin typeface="Arial"/>
              </a:rPr>
              <a:t>ai.be</a:t>
            </a:r>
            <a:r>
              <a:rPr b="0" lang="en-US" sz="2000" spc="-1" strike="noStrike">
                <a:latin typeface="Arial"/>
              </a:rPr>
              <a:t>rkele</a:t>
            </a:r>
            <a:r>
              <a:rPr b="0" lang="en-US" sz="2000" spc="-1" strike="noStrike">
                <a:latin typeface="Arial"/>
              </a:rPr>
              <a:t>y.ed</a:t>
            </a:r>
            <a:r>
              <a:rPr b="0" lang="en-US" sz="2000" spc="-1" strike="noStrike">
                <a:latin typeface="Arial"/>
              </a:rPr>
              <a:t>u.  </a:t>
            </a:r>
            <a:r>
              <a:rPr b="0" lang="en-US" sz="2000" spc="-1" strike="noStrike">
                <a:latin typeface="Arial"/>
              </a:rPr>
              <a:t>Than</a:t>
            </a:r>
            <a:r>
              <a:rPr b="0" lang="en-US" sz="2000" spc="-1" strike="noStrike">
                <a:latin typeface="Arial"/>
              </a:rPr>
              <a:t>ks!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68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C7215F8-B50F-4B92-B557-0F43A19A4073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Hard because at times it gets not reward as it is repositioning its arm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7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6FCAB093-C294-41C4-B3FC-B619F9BDB04A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If we could do this, we would be implementing the policy evaluation update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0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C965FF0C-8312-4CBB-A658-639B9B15064F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71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68EE9050-7288-4E7E-A47A-10F01E62C3E7}" type="slidenum">
              <a:rPr b="0" lang="en-US" sz="1300" spc="-1" strike="noStrike">
                <a:latin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More recent </a:t>
            </a:r>
            <a:r>
              <a:rPr b="0" lang="en-US" sz="2000" spc="-1" strike="noStrike">
                <a:latin typeface="Arial"/>
              </a:rPr>
              <a:t>samples are </a:t>
            </a:r>
            <a:r>
              <a:rPr b="0" lang="en-US" sz="2000" spc="-1" strike="noStrike">
                <a:latin typeface="Arial"/>
              </a:rPr>
              <a:t>better because </a:t>
            </a:r>
            <a:r>
              <a:rPr b="0" lang="en-US" sz="2000" spc="-1" strike="noStrike">
                <a:latin typeface="Arial"/>
              </a:rPr>
              <a:t>the estimates </a:t>
            </a:r>
            <a:r>
              <a:rPr b="0" lang="en-US" sz="2000" spc="-1" strike="noStrike">
                <a:latin typeface="Arial"/>
              </a:rPr>
              <a:t>for vk are </a:t>
            </a:r>
            <a:r>
              <a:rPr b="0" lang="en-US" sz="2000" spc="-1" strike="noStrike">
                <a:latin typeface="Arial"/>
              </a:rPr>
              <a:t>better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3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C5AE7016-C076-4754-8ADE-8BDF2B674555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990720" y="768240"/>
            <a:ext cx="5117760" cy="383832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might be missing out on your favorite restaurant till end of time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6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D914B0D7-62C6-42F3-93BE-C94126A2E83B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you eventually learn the right thing but still thrash around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9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7483C9A-4598-47A1-97D0-41AD2D86BDA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Optimism in the face of uncertainty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92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0CECCC3-C4C4-4CB2-8F58-64E1311F61FF}" type="slidenum">
              <a:rPr b="0" lang="en-US" sz="1300" spc="-1" strike="noStrike">
                <a:latin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138240" y="768240"/>
            <a:ext cx="6822720" cy="3838320"/>
          </a:xfrm>
          <a:prstGeom prst="rect">
            <a:avLst/>
          </a:prstGeom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4" name="TextShape 3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A6431265-725C-4AD8-BF6C-E2749B898845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25376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10108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0644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25376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10108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0" y="-25560"/>
            <a:ext cx="1219176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25376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101080" y="139716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0644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25376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101080" y="3867120"/>
            <a:ext cx="366372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0" y="-25560"/>
            <a:ext cx="1219176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472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7000" y="386712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0644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7000" y="1397160"/>
            <a:ext cx="555264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06440" y="3867120"/>
            <a:ext cx="11378880" cy="22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304560" y="1091880"/>
            <a:ext cx="11379240" cy="0"/>
          </a:xfrm>
          <a:prstGeom prst="line">
            <a:avLst/>
          </a:prstGeom>
          <a:ln w="12600"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0" y="1044720"/>
            <a:ext cx="1219176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C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li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c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k 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to 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di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t 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as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te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r 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tit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le 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st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yl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CCDE4427-7EB1-4D9E-8F84-967A3AEBE742}" type="slidenum">
              <a:rPr b="0" lang="en-US" sz="1500" spc="-1" strike="noStrike">
                <a:solidFill>
                  <a:srgbClr val="000000"/>
                </a:solidFill>
                <a:latin typeface="Palatino"/>
              </a:rPr>
              <a:t>&lt;number&gt;</a:t>
            </a:fld>
            <a:endParaRPr b="0" lang="en-US" sz="15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Palatino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Second Outline Level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1"/>
          <p:cNvSpPr/>
          <p:nvPr/>
        </p:nvSpPr>
        <p:spPr>
          <a:xfrm>
            <a:off x="304560" y="1091880"/>
            <a:ext cx="11379240" cy="0"/>
          </a:xfrm>
          <a:prstGeom prst="line">
            <a:avLst/>
          </a:prstGeom>
          <a:ln w="12600"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0" y="-25560"/>
            <a:ext cx="1219176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06440" y="1397160"/>
            <a:ext cx="11378880" cy="4728960"/>
          </a:xfrm>
          <a:prstGeom prst="rect">
            <a:avLst/>
          </a:prstGeom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64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3200" spc="-1" strike="noStrike">
                <a:solidFill>
                  <a:srgbClr val="000000"/>
                </a:solidFill>
                <a:latin typeface="Palatino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404040"/>
                </a:solidFill>
                <a:latin typeface="Palatino"/>
              </a:rPr>
              <a:t>Second level</a:t>
            </a:r>
            <a:endParaRPr b="0" lang="en-US" sz="28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Third level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Fourth level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Fifth level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C8A8D969-8E75-420C-8710-F25C9801537F}" type="slidenum">
              <a:rPr b="0" lang="en-US" sz="1500" spc="-1" strike="noStrike">
                <a:solidFill>
                  <a:srgbClr val="000000"/>
                </a:solidFill>
                <a:latin typeface="Palatino"/>
              </a:rPr>
              <a:t>&lt;number&gt;</a:t>
            </a:fld>
            <a:endParaRPr b="0" lang="en-US" sz="15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://ai.berkeley.edu/" TargetMode="Externa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15.mov"/><Relationship Id="rId2" Type="http://schemas.microsoft.com/office/2007/relationships/media" Target="../media/media15.mov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17.mp4"/><Relationship Id="rId2" Type="http://schemas.microsoft.com/office/2007/relationships/media" Target="../media/media17.mp4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video" Target="../media/media20.mp4"/><Relationship Id="rId2" Type="http://schemas.microsoft.com/office/2007/relationships/media" Target="../media/media20.mp4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video" Target="../media/media22.mp4"/><Relationship Id="rId2" Type="http://schemas.microsoft.com/office/2007/relationships/media" Target="../media/media22.mp4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video" Target="../media/media67.mp4"/><Relationship Id="rId2" Type="http://schemas.microsoft.com/office/2007/relationships/media" Target="../media/media67.mp4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video" Target="../media/media69.mp4"/><Relationship Id="rId2" Type="http://schemas.microsoft.com/office/2007/relationships/media" Target="../media/media69.mp4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video" Target="../media/media76.mp4"/><Relationship Id="rId2" Type="http://schemas.microsoft.com/office/2007/relationships/media" Target="../media/media76.mp4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video" Target="../media/media79.mp4"/><Relationship Id="rId2" Type="http://schemas.microsoft.com/office/2007/relationships/media" Target="../media/media79.mp4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video" Target="../media/media85.mp4"/><Relationship Id="rId2" Type="http://schemas.microsoft.com/office/2007/relationships/media" Target="../media/media85.mp4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9.mpeg"/><Relationship Id="rId2" Type="http://schemas.microsoft.com/office/2007/relationships/media" Target="../media/media9.m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../media/media11.mpeg"/><Relationship Id="rId2" Type="http://schemas.microsoft.com/office/2007/relationships/media" Target="../media/media11.m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13.mpeg"/><Relationship Id="rId2" Type="http://schemas.microsoft.com/office/2007/relationships/media" Target="../media/media13.m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 descr=""/>
          <p:cNvPicPr/>
          <p:nvPr/>
        </p:nvPicPr>
        <p:blipFill>
          <a:blip r:embed="rId1"/>
          <a:stretch/>
        </p:blipFill>
        <p:spPr>
          <a:xfrm>
            <a:off x="1576440" y="1523880"/>
            <a:ext cx="9018360" cy="414216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0" y="152280"/>
            <a:ext cx="12191760" cy="14695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Artificial </a:t>
            </a:r>
            <a:r>
              <a:rPr b="0" lang="en-US" sz="4400" spc="-1" strike="noStrike">
                <a:solidFill>
                  <a:srgbClr val="333399"/>
                </a:solidFill>
                <a:latin typeface="Palatino"/>
              </a:rPr>
              <a:t>Intelligence</a:t>
            </a:r>
            <a:br/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0" y="990720"/>
            <a:ext cx="12191760" cy="15235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Reinforcement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Learning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523880" y="6248520"/>
            <a:ext cx="58669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4"/>
          <p:cNvSpPr/>
          <p:nvPr/>
        </p:nvSpPr>
        <p:spPr>
          <a:xfrm>
            <a:off x="0" y="5630400"/>
            <a:ext cx="12191760" cy="133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Palatino"/>
                <a:ea typeface="Palatino"/>
              </a:rPr>
              <a:t>[Slides by Dan Klein, Pieter Abbeel, Anca Dragan. </a:t>
            </a:r>
            <a:r>
              <a:rPr b="0" lang="en-US" sz="1400" spc="-1" strike="noStrike">
                <a:solidFill>
                  <a:srgbClr val="000000"/>
                </a:solidFill>
                <a:latin typeface="Palatino"/>
                <a:ea typeface="Palatino"/>
                <a:hlinkClick r:id="rId2"/>
              </a:rPr>
              <a:t>http://ai.berkeley.edu</a:t>
            </a:r>
            <a:r>
              <a:rPr b="0" lang="en-US" sz="1400" spc="-1" strike="noStrike">
                <a:solidFill>
                  <a:srgbClr val="000000"/>
                </a:solidFill>
                <a:latin typeface="Palatino"/>
                <a:ea typeface="Palatino"/>
              </a:rPr>
              <a:t>.]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xa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pl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e: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Si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w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in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di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06440" y="1397160"/>
            <a:ext cx="11378880" cy="472896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-120600" y="6488640"/>
            <a:ext cx="161064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[Andrew Ng]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7788240" y="6488640"/>
            <a:ext cx="487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[Video: SNAKE – climbStep+sidewinding]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restart="whenNotActive" nodeType="interactiveSeq" fill="hold">
                <p:stCondLst>
                  <p:cond delay="0" evt="onClick">
                    <p:tgtEl>
                      <p:spTgt spid="146"/>
                    </p:tgtEl>
                  </p:cond>
                </p:stCondLst>
                <p:childTnLst>
                  <p:par>
                    <p:cTn id="49" fill="hold">
                      <p:stCondLst>
                        <p:cond delay="0" evt="onClick">
                          <p:tgtEl>
                            <p:spTgt spid="146"/>
                          </p:tgtEl>
                        </p:cond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Example: Toddler Robot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06440" y="1397160"/>
            <a:ext cx="11378880" cy="472896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-397080" y="6488640"/>
            <a:ext cx="414360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[Tedrake, Zhang and Seung, 2005]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9524880" y="6488640"/>
            <a:ext cx="2924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[Video: TODDLER – 40s]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restart="whenNotActive" nodeType="interactiveSeq" fill="hold">
                <p:stCondLst>
                  <p:cond delay="0" evt="onClick">
                    <p:tgtEl>
                      <p:spTgt spid="150"/>
                    </p:tgtEl>
                  </p:cond>
                </p:stCondLst>
                <p:childTnLst>
                  <p:par>
                    <p:cTn id="55" fill="hold">
                      <p:stCondLst>
                        <p:cond delay="0" evt="onClick">
                          <p:tgtEl>
                            <p:spTgt spid="150"/>
                          </p:tgtEl>
                        </p:cond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he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w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le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7086960" y="6477120"/>
            <a:ext cx="559908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[Demo: Crawler Bot (L10D1)]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[You, in Project 3]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666880" y="1600200"/>
            <a:ext cx="6934320" cy="330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Vi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eo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of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w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B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950840" y="1143000"/>
            <a:ext cx="8290080" cy="518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restart="whenNotActive" nodeType="interactiveSeq" fill="hold">
                <p:stCondLst>
                  <p:cond delay="0" evt="onClick">
                    <p:tgtEl>
                      <p:spTgt spid="157"/>
                    </p:tgtEl>
                  </p:cond>
                </p:stCondLst>
                <p:childTnLst>
                  <p:par>
                    <p:cTn id="61" fill="hold">
                      <p:stCondLst>
                        <p:cond delay="0" evt="onClick">
                          <p:tgtEl>
                            <p:spTgt spid="157"/>
                          </p:tgtEl>
                        </p:cond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DeepMind Atari (</a:t>
            </a:r>
            <a:r>
              <a:rPr b="0" lang="de-DE" sz="4400" spc="-1" strike="noStrike">
                <a:solidFill>
                  <a:srgbClr val="000000"/>
                </a:solidFill>
                <a:latin typeface="Palatino"/>
              </a:rPr>
              <a:t>©Two Minute Lectures)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184640" y="1397160"/>
            <a:ext cx="3822480" cy="4728960"/>
          </a:xfrm>
          <a:prstGeom prst="rect">
            <a:avLst/>
          </a:prstGeom>
          <a:ln>
            <a:noFill/>
          </a:ln>
        </p:spPr>
      </p:pic>
      <p:sp>
        <p:nvSpPr>
          <p:cNvPr id="160" name="TextShape 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B1B2FD02-6169-48E2-B61B-6F58648682C8}" type="slidenum">
              <a:rPr b="0" lang="en-US" sz="1500" spc="-1" strike="noStrike">
                <a:solidFill>
                  <a:srgbClr val="000000"/>
                </a:solidFill>
                <a:latin typeface="Palatino"/>
              </a:rPr>
              <a:t>&lt;number&gt;</a:t>
            </a:fld>
            <a:endParaRPr b="0" lang="en-US" sz="15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70" dur="10277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1" restart="whenNotActive" nodeType="interactiveSeq" fill="hold">
                <p:stCondLst>
                  <p:cond delay="0" evt="onClick">
                    <p:tgtEl>
                      <p:spTgt spid="159"/>
                    </p:tgtEl>
                  </p:cond>
                </p:stCondLst>
                <p:childTnLst>
                  <p:par>
                    <p:cTn id="72" fill="hold">
                      <p:stCondLst>
                        <p:cond delay="0" evt="onClick">
                          <p:tgtEl>
                            <p:spTgt spid="159"/>
                          </p:tgtEl>
                        </p:cond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5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Reinforcement Learning -- Overview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380880" y="1189080"/>
            <a:ext cx="11353320" cy="5668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Passive Reinforcement Learning (= how to learn from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Model-based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Learn the MDP model from experiences, then solve the MDP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Model-free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Forego learning the MDP model, directly learn V or Q: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Value learning – learns value of a fixed policy; 2 approaches: Direct Evaluation &amp; TD Learning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Q learning – learns Q values of the optimal policy (uses a Q version of TD Learning)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Active Reinforcement Learning (= agent also needs to decide how to collect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Key challenges: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efficiently explore?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trade off exploration &lt;&gt; exploitation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Reinforcement Learning -- Overview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80880" y="1189080"/>
            <a:ext cx="11353320" cy="5668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1" lang="en-US" sz="28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Passive Reinforcement Learning (= how to learn from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1" lang="en-US" sz="24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Model-based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Learn the MDP model from experiences, then solve the MDP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Model-free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Forego learning the MDP model, directly learn V or Q: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Value learning – learns value of a fixed policy; 2 approaches: Direct Evaluation &amp; TD Learning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Q learning – learns Q values of the optimal policy (uses a Q version of TD Learning)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Active Reinforcement Learning (= agent also needs to decide how to collect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Key challenges: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efficiently explore?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trade off exploration &lt;&gt; exploitation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Model-Based Reinforcement Learning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Picture 1" descr=""/>
          <p:cNvPicPr/>
          <p:nvPr/>
        </p:nvPicPr>
        <p:blipFill>
          <a:blip r:embed="rId1"/>
          <a:stretch/>
        </p:blipFill>
        <p:spPr>
          <a:xfrm>
            <a:off x="1224360" y="1600200"/>
            <a:ext cx="9660240" cy="426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Model-Based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Reinforcement Learning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80000"/>
              </a:lnSpc>
              <a:spcBef>
                <a:spcPts val="51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600" spc="-1" strike="noStrike">
                <a:solidFill>
                  <a:srgbClr val="000000"/>
                </a:solidFill>
                <a:latin typeface="Palatino"/>
              </a:rPr>
              <a:t>Model-Based Idea:</a:t>
            </a:r>
            <a:endParaRPr b="0" lang="en-US" sz="26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3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Learn an approximate model based on experiences</a:t>
            </a:r>
            <a:endParaRPr b="0" lang="en-US" sz="22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3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Solve for values as if the learned model were correct</a:t>
            </a:r>
            <a:endParaRPr b="0" lang="en-US" sz="22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80000"/>
              </a:lnSpc>
              <a:spcBef>
                <a:spcPts val="51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600" spc="-1" strike="noStrike">
                <a:solidFill>
                  <a:srgbClr val="000000"/>
                </a:solidFill>
                <a:latin typeface="Palatino"/>
              </a:rPr>
              <a:t>Step 1: Learn empirical MDP model</a:t>
            </a:r>
            <a:endParaRPr b="0" lang="en-US" sz="26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3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Count outcomes s’ for each s, a</a:t>
            </a:r>
            <a:endParaRPr b="0" lang="en-US" sz="22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3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Normalize to give an estimate of</a:t>
            </a:r>
            <a:endParaRPr b="0" lang="en-US" sz="22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3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Discover each </a:t>
            </a:r>
            <a:r>
              <a:rPr b="1" lang="en-US" sz="2200" spc="-1" strike="noStrike">
                <a:solidFill>
                  <a:srgbClr val="404040"/>
                </a:solidFill>
                <a:latin typeface="Palatino"/>
              </a:rPr>
              <a:t>                      </a:t>
            </a: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when we experience (s, a, s’)</a:t>
            </a:r>
            <a:endParaRPr b="0" lang="en-US" sz="2200" spc="-1" strike="noStrike">
              <a:solidFill>
                <a:srgbClr val="40404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561"/>
              </a:spcBef>
            </a:pPr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80000"/>
              </a:lnSpc>
              <a:spcBef>
                <a:spcPts val="51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600" spc="-1" strike="noStrike">
                <a:solidFill>
                  <a:srgbClr val="000000"/>
                </a:solidFill>
                <a:latin typeface="Palatino"/>
              </a:rPr>
              <a:t>Step 2: Solve the learned MDP</a:t>
            </a:r>
            <a:endParaRPr b="0" lang="en-US" sz="26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3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For example, use value iteration, as before</a:t>
            </a:r>
            <a:endParaRPr b="0" lang="en-US" sz="2200" spc="-1" strike="noStrike">
              <a:solidFill>
                <a:srgbClr val="404040"/>
              </a:solidFill>
              <a:latin typeface="Palatino"/>
            </a:endParaRPr>
          </a:p>
        </p:txBody>
      </p:sp>
      <p:pic>
        <p:nvPicPr>
          <p:cNvPr id="169" name="Picture 39" descr="txp_fig"/>
          <p:cNvPicPr/>
          <p:nvPr/>
        </p:nvPicPr>
        <p:blipFill>
          <a:blip r:embed="rId1"/>
          <a:stretch/>
        </p:blipFill>
        <p:spPr>
          <a:xfrm>
            <a:off x="5591520" y="3369960"/>
            <a:ext cx="1217880" cy="304560"/>
          </a:xfrm>
          <a:prstGeom prst="rect">
            <a:avLst/>
          </a:prstGeom>
          <a:ln>
            <a:noFill/>
          </a:ln>
        </p:spPr>
      </p:pic>
      <p:pic>
        <p:nvPicPr>
          <p:cNvPr id="170" name="Picture 41" descr="txp_fig"/>
          <p:cNvPicPr/>
          <p:nvPr/>
        </p:nvPicPr>
        <p:blipFill>
          <a:blip r:embed="rId2"/>
          <a:stretch/>
        </p:blipFill>
        <p:spPr>
          <a:xfrm>
            <a:off x="3189600" y="4003560"/>
            <a:ext cx="1204200" cy="304560"/>
          </a:xfrm>
          <a:prstGeom prst="rect">
            <a:avLst/>
          </a:prstGeom>
          <a:ln>
            <a:noFill/>
          </a:ln>
        </p:spPr>
      </p:pic>
      <p:pic>
        <p:nvPicPr>
          <p:cNvPr id="171" name="Picture 2" descr=""/>
          <p:cNvPicPr/>
          <p:nvPr/>
        </p:nvPicPr>
        <p:blipFill>
          <a:blip r:embed="rId3"/>
          <a:stretch/>
        </p:blipFill>
        <p:spPr>
          <a:xfrm>
            <a:off x="8381880" y="3505320"/>
            <a:ext cx="3144600" cy="1828080"/>
          </a:xfrm>
          <a:prstGeom prst="rect">
            <a:avLst/>
          </a:prstGeom>
          <a:ln>
            <a:noFill/>
          </a:ln>
        </p:spPr>
      </p:pic>
      <p:pic>
        <p:nvPicPr>
          <p:cNvPr id="172" name="Picture 3" descr=""/>
          <p:cNvPicPr/>
          <p:nvPr/>
        </p:nvPicPr>
        <p:blipFill>
          <a:blip r:embed="rId4"/>
          <a:stretch/>
        </p:blipFill>
        <p:spPr>
          <a:xfrm>
            <a:off x="8157600" y="1447920"/>
            <a:ext cx="3420360" cy="182844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551520" y="5793840"/>
            <a:ext cx="246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Palatino"/>
                <a:ea typeface="Palatino"/>
              </a:rPr>
              <a:t>(and repeat as needed)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8" dur="indefinite" restart="never" nodeType="tmRoot">
          <p:childTnLst>
            <p:seq>
              <p:cTn id="119" dur="indefinite" nodeType="mainSeq">
                <p:childTnLst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Example: Model-Based RL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609480" y="1371600"/>
            <a:ext cx="22093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333399"/>
                </a:solidFill>
                <a:latin typeface="Calibri"/>
              </a:rPr>
              <a:t>Input Policy </a:t>
            </a:r>
            <a:r>
              <a:rPr b="0" lang="en-US" sz="2800" spc="-1" strike="noStrike">
                <a:solidFill>
                  <a:srgbClr val="333399"/>
                </a:solidFill>
                <a:latin typeface="Times New Roman"/>
                <a:ea typeface="Times New Roman"/>
              </a:rPr>
              <a:t>π</a:t>
            </a:r>
            <a:r>
              <a:rPr b="0" lang="en-US" sz="1800" spc="-1" strike="noStrike">
                <a:solidFill>
                  <a:srgbClr val="333399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457200" y="5421960"/>
            <a:ext cx="243792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Assume: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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=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3733920" y="1371600"/>
            <a:ext cx="44953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333399"/>
                </a:solidFill>
                <a:latin typeface="Calibri"/>
              </a:rPr>
              <a:t>Observed Episodes (Training)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8991720" y="1371600"/>
            <a:ext cx="27428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333399"/>
                </a:solidFill>
                <a:latin typeface="Calibri"/>
              </a:rPr>
              <a:t>Learned Model</a:t>
            </a:r>
            <a:endParaRPr b="0" lang="en-US" sz="2600" spc="-1" strike="noStrike">
              <a:latin typeface="Arial"/>
            </a:endParaRPr>
          </a:p>
        </p:txBody>
      </p:sp>
      <p:graphicFrame>
        <p:nvGraphicFramePr>
          <p:cNvPr id="179" name="Table 6"/>
          <p:cNvGraphicFramePr/>
          <p:nvPr/>
        </p:nvGraphicFramePr>
        <p:xfrm>
          <a:off x="380880" y="2514600"/>
          <a:ext cx="2666520" cy="2543040"/>
        </p:xfrm>
        <a:graphic>
          <a:graphicData uri="http://schemas.openxmlformats.org/drawingml/2006/table">
            <a:tbl>
              <a:tblPr/>
              <a:tblGrid>
                <a:gridCol w="888840"/>
                <a:gridCol w="888840"/>
                <a:gridCol w="888840"/>
              </a:tblGrid>
              <a:tr h="847440"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83160" rIns="831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8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A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  <a:tr h="847440">
                <a:tc>
                  <a:txBody>
                    <a:bodyPr lIns="83160" rIns="831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B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83160" rIns="831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C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83160" rIns="831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8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48160"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83160" rIns="831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E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180" name="CustomShape 7"/>
          <p:cNvSpPr/>
          <p:nvPr/>
        </p:nvSpPr>
        <p:spPr>
          <a:xfrm>
            <a:off x="2303640" y="3478680"/>
            <a:ext cx="609120" cy="60912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8"/>
          <p:cNvSpPr/>
          <p:nvPr/>
        </p:nvSpPr>
        <p:spPr>
          <a:xfrm>
            <a:off x="1406880" y="2640600"/>
            <a:ext cx="609120" cy="60912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9"/>
          <p:cNvSpPr/>
          <p:nvPr/>
        </p:nvSpPr>
        <p:spPr>
          <a:xfrm rot="5400000">
            <a:off x="1065240" y="3691080"/>
            <a:ext cx="228240" cy="1965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0"/>
          <p:cNvSpPr/>
          <p:nvPr/>
        </p:nvSpPr>
        <p:spPr>
          <a:xfrm rot="5400000">
            <a:off x="1921320" y="3691080"/>
            <a:ext cx="228240" cy="1965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1"/>
          <p:cNvSpPr/>
          <p:nvPr/>
        </p:nvSpPr>
        <p:spPr>
          <a:xfrm>
            <a:off x="1608840" y="4222440"/>
            <a:ext cx="228240" cy="1965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2"/>
          <p:cNvSpPr/>
          <p:nvPr/>
        </p:nvSpPr>
        <p:spPr>
          <a:xfrm>
            <a:off x="3795480" y="2567520"/>
            <a:ext cx="19807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B, east, C, -1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C, east, D, -1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D, exit,  x, +10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13"/>
          <p:cNvSpPr/>
          <p:nvPr/>
        </p:nvSpPr>
        <p:spPr>
          <a:xfrm>
            <a:off x="6386040" y="2567520"/>
            <a:ext cx="19807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B, east, C, -1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C, east, D, -1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D, exit,  x, +10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14"/>
          <p:cNvSpPr/>
          <p:nvPr/>
        </p:nvSpPr>
        <p:spPr>
          <a:xfrm>
            <a:off x="6342120" y="4699440"/>
            <a:ext cx="2437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E, north, C, -1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C, east,   A, -1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A, exit,    x, -10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15"/>
          <p:cNvSpPr/>
          <p:nvPr/>
        </p:nvSpPr>
        <p:spPr>
          <a:xfrm>
            <a:off x="3581280" y="2514600"/>
            <a:ext cx="2285640" cy="1294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6"/>
          <p:cNvSpPr/>
          <p:nvPr/>
        </p:nvSpPr>
        <p:spPr>
          <a:xfrm>
            <a:off x="3886200" y="1981080"/>
            <a:ext cx="16761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Episode 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0" name="CustomShape 17"/>
          <p:cNvSpPr/>
          <p:nvPr/>
        </p:nvSpPr>
        <p:spPr>
          <a:xfrm>
            <a:off x="6634080" y="1981080"/>
            <a:ext cx="136188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Episode 2</a:t>
            </a:r>
            <a:endParaRPr b="0" lang="en-US" sz="2200" spc="-1" strike="noStrike">
              <a:solidFill>
                <a:srgbClr val="000000"/>
              </a:solidFill>
              <a:latin typeface="Calibri"/>
              <a:ea typeface="Noto Sans CJK SC"/>
            </a:endParaRPr>
          </a:p>
        </p:txBody>
      </p:sp>
      <p:sp>
        <p:nvSpPr>
          <p:cNvPr id="191" name="CustomShape 18"/>
          <p:cNvSpPr/>
          <p:nvPr/>
        </p:nvSpPr>
        <p:spPr>
          <a:xfrm>
            <a:off x="6172200" y="2514600"/>
            <a:ext cx="2285640" cy="1294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9"/>
          <p:cNvSpPr/>
          <p:nvPr/>
        </p:nvSpPr>
        <p:spPr>
          <a:xfrm>
            <a:off x="3886200" y="4114800"/>
            <a:ext cx="16761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Episode 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3" name="CustomShape 20"/>
          <p:cNvSpPr/>
          <p:nvPr/>
        </p:nvSpPr>
        <p:spPr>
          <a:xfrm>
            <a:off x="3581280" y="4648320"/>
            <a:ext cx="2285640" cy="1294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1"/>
          <p:cNvSpPr/>
          <p:nvPr/>
        </p:nvSpPr>
        <p:spPr>
          <a:xfrm>
            <a:off x="6477120" y="4114800"/>
            <a:ext cx="16761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Episode 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5" name="CustomShape 22"/>
          <p:cNvSpPr/>
          <p:nvPr/>
        </p:nvSpPr>
        <p:spPr>
          <a:xfrm>
            <a:off x="6172200" y="4648320"/>
            <a:ext cx="2285640" cy="1294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3"/>
          <p:cNvSpPr/>
          <p:nvPr/>
        </p:nvSpPr>
        <p:spPr>
          <a:xfrm>
            <a:off x="3733920" y="4698000"/>
            <a:ext cx="2437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E, north, C, -1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C, east,   D, -1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D, exit,    x, +10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24"/>
          <p:cNvSpPr/>
          <p:nvPr/>
        </p:nvSpPr>
        <p:spPr>
          <a:xfrm>
            <a:off x="9296280" y="1981080"/>
            <a:ext cx="2285640" cy="377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T(s,a,s’).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T(B, east, C) = 1.00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T(C, east, D) = 0.75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T(C, east, A) = 0.25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R(s,a,s’).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R(B, east, C) = -1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R(C, east, D) = -1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R(D, exit, x) = +10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8" name="CustomShape 25"/>
          <p:cNvSpPr/>
          <p:nvPr/>
        </p:nvSpPr>
        <p:spPr>
          <a:xfrm>
            <a:off x="9144000" y="2514600"/>
            <a:ext cx="2437920" cy="1294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26"/>
          <p:cNvSpPr/>
          <p:nvPr/>
        </p:nvSpPr>
        <p:spPr>
          <a:xfrm>
            <a:off x="9144000" y="4648320"/>
            <a:ext cx="2437920" cy="1294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0" name="Picture 40" descr="txp_fig"/>
          <p:cNvPicPr/>
          <p:nvPr/>
        </p:nvPicPr>
        <p:blipFill>
          <a:blip r:embed="rId1"/>
          <a:stretch/>
        </p:blipFill>
        <p:spPr>
          <a:xfrm>
            <a:off x="9659880" y="2066040"/>
            <a:ext cx="1522440" cy="380520"/>
          </a:xfrm>
          <a:prstGeom prst="rect">
            <a:avLst/>
          </a:prstGeom>
          <a:ln>
            <a:noFill/>
          </a:ln>
        </p:spPr>
      </p:pic>
      <p:pic>
        <p:nvPicPr>
          <p:cNvPr id="201" name="Picture 41" descr="txp_fig"/>
          <p:cNvPicPr/>
          <p:nvPr/>
        </p:nvPicPr>
        <p:blipFill>
          <a:blip r:embed="rId2"/>
          <a:stretch/>
        </p:blipFill>
        <p:spPr>
          <a:xfrm>
            <a:off x="9677520" y="4199760"/>
            <a:ext cx="1504800" cy="38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2" dur="indefinite" restart="never" nodeType="tmRoot">
          <p:childTnLst>
            <p:seq>
              <p:cTn id="143" dur="indefinite" nodeType="mainSeq">
                <p:childTnLst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Reinfor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cement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Learnin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Picture 1" descr=""/>
          <p:cNvPicPr/>
          <p:nvPr/>
        </p:nvPicPr>
        <p:blipFill>
          <a:blip r:embed="rId1"/>
          <a:stretch/>
        </p:blipFill>
        <p:spPr>
          <a:xfrm>
            <a:off x="2252160" y="1596600"/>
            <a:ext cx="7881840" cy="442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y: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ec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te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2683800" y="1214640"/>
            <a:ext cx="699516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Goal: Compute expected age of AI students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04" name="Group 3"/>
          <p:cNvGrpSpPr/>
          <p:nvPr/>
        </p:nvGrpSpPr>
        <p:grpSpPr>
          <a:xfrm>
            <a:off x="1600200" y="1828800"/>
            <a:ext cx="8915400" cy="1218960"/>
            <a:chOff x="1600200" y="1828800"/>
            <a:chExt cx="8915400" cy="1218960"/>
          </a:xfrm>
        </p:grpSpPr>
        <p:sp>
          <p:nvSpPr>
            <p:cNvPr id="205" name="CustomShape 4"/>
            <p:cNvSpPr/>
            <p:nvPr/>
          </p:nvSpPr>
          <p:spPr>
            <a:xfrm>
              <a:off x="1600200" y="1828800"/>
              <a:ext cx="8915040" cy="1218960"/>
            </a:xfrm>
            <a:prstGeom prst="roundRect">
              <a:avLst>
                <a:gd name="adj" fmla="val 16667"/>
              </a:avLst>
            </a:prstGeom>
            <a:solidFill>
              <a:srgbClr val="b5e3c8"/>
            </a:solidFill>
            <a:ln w="1908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6" name="Line 5"/>
            <p:cNvSpPr/>
            <p:nvPr/>
          </p:nvSpPr>
          <p:spPr>
            <a:xfrm>
              <a:off x="1600200" y="2209680"/>
              <a:ext cx="8915400" cy="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07" name="Picture 18" descr="TP_tmp.png"/>
          <p:cNvPicPr/>
          <p:nvPr/>
        </p:nvPicPr>
        <p:blipFill>
          <a:blip r:embed="rId1"/>
          <a:stretch/>
        </p:blipFill>
        <p:spPr>
          <a:xfrm>
            <a:off x="3784680" y="2362320"/>
            <a:ext cx="2133360" cy="558360"/>
          </a:xfrm>
          <a:prstGeom prst="rect">
            <a:avLst/>
          </a:prstGeom>
          <a:ln w="9360">
            <a:noFill/>
          </a:ln>
        </p:spPr>
      </p:pic>
      <p:pic>
        <p:nvPicPr>
          <p:cNvPr id="208" name="Picture 20" descr="TP_tmp.png"/>
          <p:cNvPicPr/>
          <p:nvPr/>
        </p:nvPicPr>
        <p:blipFill>
          <a:blip r:embed="rId2"/>
          <a:stretch/>
        </p:blipFill>
        <p:spPr>
          <a:xfrm>
            <a:off x="6273720" y="2438280"/>
            <a:ext cx="1879200" cy="202680"/>
          </a:xfrm>
          <a:prstGeom prst="rect">
            <a:avLst/>
          </a:prstGeom>
          <a:ln w="9360">
            <a:noFill/>
          </a:ln>
        </p:spPr>
      </p:pic>
      <p:sp>
        <p:nvSpPr>
          <p:cNvPr id="209" name="CustomShape 6"/>
          <p:cNvSpPr/>
          <p:nvPr/>
        </p:nvSpPr>
        <p:spPr>
          <a:xfrm>
            <a:off x="1600200" y="3886200"/>
            <a:ext cx="4190760" cy="243792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1828800" y="3897360"/>
            <a:ext cx="365724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Unknown P(A): “Model Based”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Line 8"/>
          <p:cNvSpPr/>
          <p:nvPr/>
        </p:nvSpPr>
        <p:spPr>
          <a:xfrm>
            <a:off x="1600200" y="4267080"/>
            <a:ext cx="419076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2" name="Picture 30" descr="TP_tmp.png"/>
          <p:cNvPicPr/>
          <p:nvPr/>
        </p:nvPicPr>
        <p:blipFill>
          <a:blip r:embed="rId3"/>
          <a:stretch/>
        </p:blipFill>
        <p:spPr>
          <a:xfrm>
            <a:off x="2666880" y="5460840"/>
            <a:ext cx="2133360" cy="558360"/>
          </a:xfrm>
          <a:prstGeom prst="rect">
            <a:avLst/>
          </a:prstGeom>
          <a:ln w="9360">
            <a:noFill/>
          </a:ln>
        </p:spPr>
      </p:pic>
      <p:pic>
        <p:nvPicPr>
          <p:cNvPr id="213" name="Picture 39" descr="TP_tmp.png"/>
          <p:cNvPicPr/>
          <p:nvPr/>
        </p:nvPicPr>
        <p:blipFill>
          <a:blip r:embed="rId4"/>
          <a:stretch/>
        </p:blipFill>
        <p:spPr>
          <a:xfrm>
            <a:off x="2679840" y="4572000"/>
            <a:ext cx="1726920" cy="558360"/>
          </a:xfrm>
          <a:prstGeom prst="rect">
            <a:avLst/>
          </a:prstGeom>
          <a:ln w="9360">
            <a:noFill/>
          </a:ln>
        </p:spPr>
      </p:pic>
      <p:sp>
        <p:nvSpPr>
          <p:cNvPr id="214" name="CustomShape 9"/>
          <p:cNvSpPr/>
          <p:nvPr/>
        </p:nvSpPr>
        <p:spPr>
          <a:xfrm>
            <a:off x="6324480" y="3886200"/>
            <a:ext cx="4190760" cy="243792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0"/>
          <p:cNvSpPr/>
          <p:nvPr/>
        </p:nvSpPr>
        <p:spPr>
          <a:xfrm>
            <a:off x="6553080" y="3897360"/>
            <a:ext cx="365724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Unknown P(A): “Model Free”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Line 11"/>
          <p:cNvSpPr/>
          <p:nvPr/>
        </p:nvSpPr>
        <p:spPr>
          <a:xfrm>
            <a:off x="6324480" y="4267080"/>
            <a:ext cx="419112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Picture 38" descr="TP_tmp.png"/>
          <p:cNvPicPr/>
          <p:nvPr/>
        </p:nvPicPr>
        <p:blipFill>
          <a:blip r:embed="rId5"/>
          <a:stretch/>
        </p:blipFill>
        <p:spPr>
          <a:xfrm>
            <a:off x="7467480" y="4952880"/>
            <a:ext cx="1801440" cy="659880"/>
          </a:xfrm>
          <a:prstGeom prst="rect">
            <a:avLst/>
          </a:prstGeom>
          <a:ln w="9360">
            <a:noFill/>
          </a:ln>
        </p:spPr>
      </p:pic>
      <p:sp>
        <p:nvSpPr>
          <p:cNvPr id="218" name="CustomShape 12"/>
          <p:cNvSpPr/>
          <p:nvPr/>
        </p:nvSpPr>
        <p:spPr>
          <a:xfrm>
            <a:off x="1600200" y="3244680"/>
            <a:ext cx="8915040" cy="50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Without P(A), instead collect samples [a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, a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, … a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]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9" name="CustomShape 13"/>
          <p:cNvSpPr/>
          <p:nvPr/>
        </p:nvSpPr>
        <p:spPr>
          <a:xfrm>
            <a:off x="5082120" y="1828800"/>
            <a:ext cx="198108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Known P(A)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0" name="CustomShape 14"/>
          <p:cNvSpPr/>
          <p:nvPr/>
        </p:nvSpPr>
        <p:spPr>
          <a:xfrm>
            <a:off x="9982080" y="4495680"/>
            <a:ext cx="1980720" cy="175212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Why does this work?  Because samples appear with the right frequencies.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CustomShape 15"/>
          <p:cNvSpPr/>
          <p:nvPr/>
        </p:nvSpPr>
        <p:spPr>
          <a:xfrm>
            <a:off x="152280" y="4495680"/>
            <a:ext cx="1980720" cy="175212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Why does this work?  Because eventually you learn the right model.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6" dur="indefinite" restart="never" nodeType="tmRoot">
          <p:childTnLst>
            <p:seq>
              <p:cTn id="187" dur="indefinite" nodeType="mainSeq">
                <p:childTnLst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nf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or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ce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in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g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--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ve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rv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ie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380880" y="1189080"/>
            <a:ext cx="11658240" cy="5668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Passive Reinforcement Learning (= how to learn from </a:t>
            </a: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Model-based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Learn the MDP model from experiences, then solve the MDP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1" lang="en-US" sz="24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Model-free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1" lang="en-US" sz="18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Forego learning the MDP model, directly learn V or Q: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1" lang="en-US" sz="18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Value learning – learns value of a fixed policy; 2 approaches: </a:t>
            </a:r>
            <a:r>
              <a:rPr b="1" lang="en-US" sz="1800" spc="-1" strike="noStrike" u="sng">
                <a:solidFill>
                  <a:srgbClr val="c00000"/>
                </a:solidFill>
                <a:uFillTx/>
                <a:latin typeface="Palatino"/>
                <a:ea typeface="ＭＳ Ｐゴシック"/>
              </a:rPr>
              <a:t>Direct </a:t>
            </a:r>
            <a:r>
              <a:rPr b="1" lang="en-US" sz="1800" spc="-1" strike="noStrike" u="sng">
                <a:solidFill>
                  <a:srgbClr val="c00000"/>
                </a:solidFill>
                <a:uFillTx/>
                <a:latin typeface="Palatino"/>
                <a:ea typeface="ＭＳ Ｐゴシック"/>
              </a:rPr>
              <a:t>Evaluation </a:t>
            </a:r>
            <a:r>
              <a:rPr b="1" lang="en-US" sz="18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&amp; TD Learning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Q learning – learns Q values of the optimal policy (uses a Q version of TD </a:t>
            </a: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Learning)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Active Reinforcement Learning (= agent also needs to </a:t>
            </a: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decide how to collect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Key challenges: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efficiently explore?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trade off exploration &lt;&gt; exploitation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-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Fr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ee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Picture 2" descr=""/>
          <p:cNvPicPr/>
          <p:nvPr/>
        </p:nvPicPr>
        <p:blipFill>
          <a:blip r:embed="rId1"/>
          <a:stretch/>
        </p:blipFill>
        <p:spPr>
          <a:xfrm>
            <a:off x="2590920" y="1156680"/>
            <a:ext cx="7162560" cy="531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Di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re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ct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Ev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al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ua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tio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406440" y="1397160"/>
            <a:ext cx="80974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Goal: Compute values for each state under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π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Idea: Average together observed sample values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Act according to </a:t>
            </a:r>
            <a:r>
              <a:rPr b="0" lang="en-US" sz="2400" spc="-1" strike="noStrike">
                <a:solidFill>
                  <a:srgbClr val="404040"/>
                </a:solidFill>
                <a:latin typeface="Times New Roman"/>
                <a:ea typeface="Times New Roman"/>
              </a:rPr>
              <a:t>π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Every</a:t>
            </a: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 time you visit a state, write down what the sum of </a:t>
            </a: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discounted</a:t>
            </a: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 rewards </a:t>
            </a: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turned out to be  from that state until the end of the episode: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Average those samples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This is called direct evaluation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</p:txBody>
      </p:sp>
      <p:pic>
        <p:nvPicPr>
          <p:cNvPr id="228" name="Picture 2" descr=""/>
          <p:cNvPicPr/>
          <p:nvPr/>
        </p:nvPicPr>
        <p:blipFill>
          <a:blip r:embed="rId1"/>
          <a:stretch/>
        </p:blipFill>
        <p:spPr>
          <a:xfrm>
            <a:off x="8183880" y="1447920"/>
            <a:ext cx="3017160" cy="33523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2194560" y="5420160"/>
            <a:ext cx="3285720" cy="98064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2154600" y="4086000"/>
            <a:ext cx="5781240" cy="53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Ex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a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pl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e: 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Di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re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ct 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Ev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al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ua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tio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533520" y="1371600"/>
            <a:ext cx="2361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33399"/>
                </a:solidFill>
                <a:latin typeface="Palatino"/>
              </a:rPr>
              <a:t>Input Policy </a:t>
            </a:r>
            <a:r>
              <a:rPr b="0" lang="en-US" sz="2400" spc="-1" strike="noStrike">
                <a:solidFill>
                  <a:srgbClr val="333399"/>
                </a:solidFill>
                <a:latin typeface="Times New Roman"/>
                <a:ea typeface="Times New Roman"/>
              </a:rPr>
              <a:t>π</a:t>
            </a:r>
            <a:r>
              <a:rPr b="0" lang="en-US" sz="1600" spc="-1" strike="noStrike">
                <a:solidFill>
                  <a:srgbClr val="333399"/>
                </a:solidFill>
                <a:latin typeface="Palatino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457200" y="5421960"/>
            <a:ext cx="2437920" cy="333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Palatino"/>
              </a:rPr>
              <a:t>Assume: </a:t>
            </a:r>
            <a:r>
              <a:rPr b="0" lang="en-US" sz="1600" spc="-1" strike="noStrike">
                <a:solidFill>
                  <a:srgbClr val="000000"/>
                </a:solidFill>
                <a:latin typeface="Symbol"/>
              </a:rPr>
              <a:t></a:t>
            </a:r>
            <a:r>
              <a:rPr b="0" lang="en-US" sz="1600" spc="-1" strike="noStrike">
                <a:solidFill>
                  <a:srgbClr val="000000"/>
                </a:solidFill>
                <a:latin typeface="DejaVu Serif"/>
                <a:ea typeface="DejaVu Serif"/>
              </a:rPr>
              <a:t>Ɣ</a:t>
            </a: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 = 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3733920" y="1371600"/>
            <a:ext cx="4495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33399"/>
                </a:solidFill>
                <a:latin typeface="Palatino"/>
              </a:rPr>
              <a:t>Observed Episodes (Training)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8991720" y="1371600"/>
            <a:ext cx="2742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33399"/>
                </a:solidFill>
                <a:latin typeface="Palatino"/>
              </a:rPr>
              <a:t>Output Values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236" name="Table 6"/>
          <p:cNvGraphicFramePr/>
          <p:nvPr/>
        </p:nvGraphicFramePr>
        <p:xfrm>
          <a:off x="380880" y="2514600"/>
          <a:ext cx="2666520" cy="2543040"/>
        </p:xfrm>
        <a:graphic>
          <a:graphicData uri="http://schemas.openxmlformats.org/drawingml/2006/table">
            <a:tbl>
              <a:tblPr/>
              <a:tblGrid>
                <a:gridCol w="888840"/>
                <a:gridCol w="888840"/>
                <a:gridCol w="888840"/>
              </a:tblGrid>
              <a:tr h="847440"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83160" rIns="831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8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A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  <a:tr h="847440">
                <a:tc>
                  <a:txBody>
                    <a:bodyPr lIns="83160" rIns="831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B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83160" rIns="831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C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83160" rIns="831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8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48160"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83160" rIns="83160" tIns="41400" bIns="41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E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237" name="CustomShape 7"/>
          <p:cNvSpPr/>
          <p:nvPr/>
        </p:nvSpPr>
        <p:spPr>
          <a:xfrm>
            <a:off x="2303640" y="3478680"/>
            <a:ext cx="609120" cy="60912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8"/>
          <p:cNvSpPr/>
          <p:nvPr/>
        </p:nvSpPr>
        <p:spPr>
          <a:xfrm>
            <a:off x="1406880" y="2640600"/>
            <a:ext cx="609120" cy="60912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9"/>
          <p:cNvSpPr/>
          <p:nvPr/>
        </p:nvSpPr>
        <p:spPr>
          <a:xfrm rot="5400000">
            <a:off x="1065240" y="3691080"/>
            <a:ext cx="228240" cy="1965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10"/>
          <p:cNvSpPr/>
          <p:nvPr/>
        </p:nvSpPr>
        <p:spPr>
          <a:xfrm rot="5400000">
            <a:off x="1921320" y="3691080"/>
            <a:ext cx="228240" cy="1965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11"/>
          <p:cNvSpPr/>
          <p:nvPr/>
        </p:nvSpPr>
        <p:spPr>
          <a:xfrm>
            <a:off x="1608840" y="4222440"/>
            <a:ext cx="228240" cy="1965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12"/>
          <p:cNvSpPr/>
          <p:nvPr/>
        </p:nvSpPr>
        <p:spPr>
          <a:xfrm>
            <a:off x="3795480" y="2567520"/>
            <a:ext cx="198072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B, east, C, -1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C, east, D, -1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D, exit,  x, +10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3" name="CustomShape 13"/>
          <p:cNvSpPr/>
          <p:nvPr/>
        </p:nvSpPr>
        <p:spPr>
          <a:xfrm>
            <a:off x="6386040" y="2567520"/>
            <a:ext cx="198072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B, east, C, -1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C, east, D, -1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D, exit,  x, +10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4" name="CustomShape 14"/>
          <p:cNvSpPr/>
          <p:nvPr/>
        </p:nvSpPr>
        <p:spPr>
          <a:xfrm>
            <a:off x="6342120" y="4699440"/>
            <a:ext cx="243792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E, north, C, -1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C, east,   A, -1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A, exit,    x, -10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5" name="CustomShape 15"/>
          <p:cNvSpPr/>
          <p:nvPr/>
        </p:nvSpPr>
        <p:spPr>
          <a:xfrm>
            <a:off x="3886200" y="1981080"/>
            <a:ext cx="1676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Episode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" name="CustomShape 16"/>
          <p:cNvSpPr/>
          <p:nvPr/>
        </p:nvSpPr>
        <p:spPr>
          <a:xfrm>
            <a:off x="3581280" y="2514600"/>
            <a:ext cx="2285640" cy="1294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7"/>
          <p:cNvSpPr/>
          <p:nvPr/>
        </p:nvSpPr>
        <p:spPr>
          <a:xfrm>
            <a:off x="6477120" y="1981080"/>
            <a:ext cx="1676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Episode 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8" name="CustomShape 18"/>
          <p:cNvSpPr/>
          <p:nvPr/>
        </p:nvSpPr>
        <p:spPr>
          <a:xfrm>
            <a:off x="6172200" y="2514600"/>
            <a:ext cx="2285640" cy="1294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19"/>
          <p:cNvSpPr/>
          <p:nvPr/>
        </p:nvSpPr>
        <p:spPr>
          <a:xfrm>
            <a:off x="3886200" y="4114800"/>
            <a:ext cx="1676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Episode 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CustomShape 20"/>
          <p:cNvSpPr/>
          <p:nvPr/>
        </p:nvSpPr>
        <p:spPr>
          <a:xfrm>
            <a:off x="3581280" y="4648320"/>
            <a:ext cx="2285640" cy="1294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1"/>
          <p:cNvSpPr/>
          <p:nvPr/>
        </p:nvSpPr>
        <p:spPr>
          <a:xfrm>
            <a:off x="6477120" y="4114800"/>
            <a:ext cx="1676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Episode 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2" name="CustomShape 22"/>
          <p:cNvSpPr/>
          <p:nvPr/>
        </p:nvSpPr>
        <p:spPr>
          <a:xfrm>
            <a:off x="6172200" y="4648320"/>
            <a:ext cx="2285640" cy="1294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23"/>
          <p:cNvSpPr/>
          <p:nvPr/>
        </p:nvSpPr>
        <p:spPr>
          <a:xfrm>
            <a:off x="3733920" y="4698000"/>
            <a:ext cx="243792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E, north, C, -1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C, east,   D, -1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D, exit,    x, +10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254" name="Table 24"/>
          <p:cNvGraphicFramePr/>
          <p:nvPr/>
        </p:nvGraphicFramePr>
        <p:xfrm>
          <a:off x="9067680" y="2485800"/>
          <a:ext cx="2666520" cy="2543040"/>
        </p:xfrm>
        <a:graphic>
          <a:graphicData uri="http://schemas.openxmlformats.org/drawingml/2006/table">
            <a:tbl>
              <a:tblPr/>
              <a:tblGrid>
                <a:gridCol w="888840"/>
                <a:gridCol w="888840"/>
                <a:gridCol w="888840"/>
              </a:tblGrid>
              <a:tr h="847440"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83160" rIns="83160" tIns="41400" bIns="4140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8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A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  <a:tr h="847440">
                <a:tc>
                  <a:txBody>
                    <a:bodyPr lIns="83160" rIns="83160" tIns="41400" bIns="4140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B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83160" rIns="83160" tIns="41400" bIns="4140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C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83160" rIns="83160" tIns="41400" bIns="4140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8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48160"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83160" rIns="83160" tIns="41400" bIns="4140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E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255" name="CustomShape 25"/>
          <p:cNvSpPr/>
          <p:nvPr/>
        </p:nvSpPr>
        <p:spPr>
          <a:xfrm>
            <a:off x="9144000" y="3324240"/>
            <a:ext cx="914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Palatino"/>
              </a:rPr>
              <a:t>+8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6" name="CustomShape 26"/>
          <p:cNvSpPr/>
          <p:nvPr/>
        </p:nvSpPr>
        <p:spPr>
          <a:xfrm>
            <a:off x="10017360" y="3324240"/>
            <a:ext cx="914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Palatino"/>
              </a:rPr>
              <a:t>+4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7" name="CustomShape 27"/>
          <p:cNvSpPr/>
          <p:nvPr/>
        </p:nvSpPr>
        <p:spPr>
          <a:xfrm>
            <a:off x="10896480" y="3324240"/>
            <a:ext cx="914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Palatino"/>
              </a:rPr>
              <a:t>+10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8" name="CustomShape 28"/>
          <p:cNvSpPr/>
          <p:nvPr/>
        </p:nvSpPr>
        <p:spPr>
          <a:xfrm>
            <a:off x="10058400" y="2485800"/>
            <a:ext cx="914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Palatino"/>
              </a:rPr>
              <a:t>-10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9" name="CustomShape 29"/>
          <p:cNvSpPr/>
          <p:nvPr/>
        </p:nvSpPr>
        <p:spPr>
          <a:xfrm>
            <a:off x="10058400" y="4172400"/>
            <a:ext cx="914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Palatino"/>
              </a:rPr>
              <a:t>-2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2" dur="indefinite" restart="never" nodeType="tmRoot">
          <p:childTnLst>
            <p:seq>
              <p:cTn id="243" dur="indefinite" nodeType="mainSeq">
                <p:childTnLst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Problems with Direct Evaluation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406440" y="1397160"/>
            <a:ext cx="721332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What’s good about direct evaluation?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It’s easy to understand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It doesn’t require any knowledge of T, R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It eventually computes the correct average values, using just sample transitions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What bad about it?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It wastes information about state connections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Each state must be learned separately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So, it takes a long time to learn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8610480" y="1371600"/>
            <a:ext cx="274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333399"/>
                </a:solidFill>
                <a:latin typeface="Palatino"/>
              </a:rPr>
              <a:t>Output Values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63" name="Table 4"/>
          <p:cNvGraphicFramePr/>
          <p:nvPr/>
        </p:nvGraphicFramePr>
        <p:xfrm>
          <a:off x="8686800" y="2133720"/>
          <a:ext cx="2666520" cy="2543040"/>
        </p:xfrm>
        <a:graphic>
          <a:graphicData uri="http://schemas.openxmlformats.org/drawingml/2006/table">
            <a:tbl>
              <a:tblPr/>
              <a:tblGrid>
                <a:gridCol w="888840"/>
                <a:gridCol w="888840"/>
                <a:gridCol w="888840"/>
              </a:tblGrid>
              <a:tr h="847440"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83160" rIns="83160" tIns="41400" bIns="4140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8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8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A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  <a:tr h="847440">
                <a:tc>
                  <a:txBody>
                    <a:bodyPr lIns="83160" rIns="83160" tIns="41400" bIns="4140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B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83160" rIns="83160" tIns="41400" bIns="4140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C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83160" rIns="83160" tIns="41400" bIns="4140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8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8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48160"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83160" rIns="83160" tIns="41400" bIns="4140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32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E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83160" marR="8316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264" name="CustomShape 5"/>
          <p:cNvSpPr/>
          <p:nvPr/>
        </p:nvSpPr>
        <p:spPr>
          <a:xfrm>
            <a:off x="8763120" y="2971800"/>
            <a:ext cx="91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+8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9636480" y="2971800"/>
            <a:ext cx="91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+4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10439280" y="2971800"/>
            <a:ext cx="91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+10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9601200" y="2133720"/>
            <a:ext cx="91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-10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8" name="CustomShape 9"/>
          <p:cNvSpPr/>
          <p:nvPr/>
        </p:nvSpPr>
        <p:spPr>
          <a:xfrm>
            <a:off x="9677520" y="3820320"/>
            <a:ext cx="914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-2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CustomShape 10"/>
          <p:cNvSpPr/>
          <p:nvPr/>
        </p:nvSpPr>
        <p:spPr>
          <a:xfrm>
            <a:off x="8534520" y="4876920"/>
            <a:ext cx="297144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333399"/>
                </a:solidFill>
                <a:latin typeface="Palatino"/>
              </a:rPr>
              <a:t>If B and E both go to C under this policy, how can their values be different?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0" name="CustomShape 11"/>
          <p:cNvSpPr/>
          <p:nvPr/>
        </p:nvSpPr>
        <p:spPr>
          <a:xfrm>
            <a:off x="10512720" y="3024720"/>
            <a:ext cx="790920" cy="76464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2"/>
          <p:cNvSpPr/>
          <p:nvPr/>
        </p:nvSpPr>
        <p:spPr>
          <a:xfrm>
            <a:off x="9633600" y="2189160"/>
            <a:ext cx="773280" cy="73836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13"/>
          <p:cNvSpPr/>
          <p:nvPr/>
        </p:nvSpPr>
        <p:spPr>
          <a:xfrm rot="5400000">
            <a:off x="9424080" y="3380760"/>
            <a:ext cx="228240" cy="5544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14"/>
          <p:cNvSpPr/>
          <p:nvPr/>
        </p:nvSpPr>
        <p:spPr>
          <a:xfrm rot="5400000">
            <a:off x="10278360" y="3379320"/>
            <a:ext cx="228240" cy="5832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15"/>
          <p:cNvSpPr/>
          <p:nvPr/>
        </p:nvSpPr>
        <p:spPr>
          <a:xfrm>
            <a:off x="9897120" y="3841560"/>
            <a:ext cx="228240" cy="6192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4" dur="indefinite" restart="never" nodeType="tmRoot">
          <p:childTnLst>
            <p:seq>
              <p:cTn id="305" dur="indefinite" nodeType="mainSeq">
                <p:childTnLst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inf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or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ce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Le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ar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ni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ng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--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ve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rvi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380880" y="1189080"/>
            <a:ext cx="11658240" cy="5668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Passive Reinforcement Learning (= how to learn from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Model-based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Learn the MDP model from experiences, then solve the MDP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1" lang="en-US" sz="24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Model-free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1" lang="en-US" sz="18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Forego learning the MDP model, directly learn V or Q: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1" lang="en-US" sz="18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Value learning – learns value of a fixed policy; 2 approaches: Direct Evaluation &amp; </a:t>
            </a:r>
            <a:r>
              <a:rPr b="1" lang="en-US" sz="1800" spc="-1" strike="noStrike" u="sng">
                <a:solidFill>
                  <a:srgbClr val="c00000"/>
                </a:solidFill>
                <a:uFillTx/>
                <a:latin typeface="Palatino"/>
                <a:ea typeface="ＭＳ Ｐゴシック"/>
              </a:rPr>
              <a:t>TD </a:t>
            </a:r>
            <a:r>
              <a:rPr b="1" lang="en-US" sz="1800" spc="-1" strike="noStrike" u="sng">
                <a:solidFill>
                  <a:srgbClr val="c00000"/>
                </a:solidFill>
                <a:uFillTx/>
                <a:latin typeface="Palatino"/>
                <a:ea typeface="ＭＳ Ｐゴシック"/>
              </a:rPr>
              <a:t>Learning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Q learning – learns Q values of the optimal policy (uses a Q version of TD Learning)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Active Reinforcement Learning (= agent also needs to decide how to </a:t>
            </a: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collect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Key challenges: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efficiently explore?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trade off exploration &lt;&gt; exploitation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3" descr="C:\Users\Dan\Dropbox\Office\CS 188\Ketrina Art\RL\TemporalDifference.png"/>
          <p:cNvPicPr/>
          <p:nvPr/>
        </p:nvPicPr>
        <p:blipFill>
          <a:blip r:embed="rId1"/>
          <a:stretch/>
        </p:blipFill>
        <p:spPr>
          <a:xfrm>
            <a:off x="3429000" y="1447560"/>
            <a:ext cx="5479560" cy="5029200"/>
          </a:xfrm>
          <a:prstGeom prst="rect">
            <a:avLst/>
          </a:prstGeom>
          <a:ln>
            <a:noFill/>
          </a:ln>
        </p:spPr>
      </p:pic>
      <p:sp>
        <p:nvSpPr>
          <p:cNvPr id="27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p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or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al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D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iff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er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n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ce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V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al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u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e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L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ar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ni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n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W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hy 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N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ot 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U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se 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Po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lic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y 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Ev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al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ua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tio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n?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152280" y="1447920"/>
            <a:ext cx="1188684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8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Simplified Bellman updates calculate V for a fixed policy:</a:t>
            </a:r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Each round, replace V with a one-step-look-ahead layer over V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This approach fully exploited the connections between the states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Unfortunately, we need T and R to do it!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8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Key question: how can we do this update to V without knowing T and R?</a:t>
            </a:r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In other words, how to we take a weighted average without knowing the weights?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</p:txBody>
      </p:sp>
      <p:pic>
        <p:nvPicPr>
          <p:cNvPr id="281" name="Picture 37" descr="txp_fig"/>
          <p:cNvPicPr/>
          <p:nvPr/>
        </p:nvPicPr>
        <p:blipFill>
          <a:blip r:embed="rId1"/>
          <a:stretch/>
        </p:blipFill>
        <p:spPr>
          <a:xfrm>
            <a:off x="1376280" y="3352680"/>
            <a:ext cx="7416360" cy="645480"/>
          </a:xfrm>
          <a:prstGeom prst="rect">
            <a:avLst/>
          </a:prstGeom>
          <a:ln>
            <a:noFill/>
          </a:ln>
        </p:spPr>
      </p:pic>
      <p:pic>
        <p:nvPicPr>
          <p:cNvPr id="282" name="Picture 35" descr="txp_fig"/>
          <p:cNvPicPr/>
          <p:nvPr/>
        </p:nvPicPr>
        <p:blipFill>
          <a:blip r:embed="rId2"/>
          <a:stretch/>
        </p:blipFill>
        <p:spPr>
          <a:xfrm>
            <a:off x="1406160" y="2590920"/>
            <a:ext cx="1501560" cy="330480"/>
          </a:xfrm>
          <a:prstGeom prst="rect">
            <a:avLst/>
          </a:prstGeom>
          <a:ln>
            <a:noFill/>
          </a:ln>
        </p:spPr>
      </p:pic>
      <p:grpSp>
        <p:nvGrpSpPr>
          <p:cNvPr id="283" name="Group 3"/>
          <p:cNvGrpSpPr/>
          <p:nvPr/>
        </p:nvGrpSpPr>
        <p:grpSpPr>
          <a:xfrm>
            <a:off x="9144360" y="1371600"/>
            <a:ext cx="2590200" cy="2748600"/>
            <a:chOff x="9144360" y="1371600"/>
            <a:chExt cx="2590200" cy="2748600"/>
          </a:xfrm>
        </p:grpSpPr>
        <p:sp>
          <p:nvSpPr>
            <p:cNvPr id="284" name="CustomShape 4"/>
            <p:cNvSpPr/>
            <p:nvPr/>
          </p:nvSpPr>
          <p:spPr>
            <a:xfrm>
              <a:off x="10611360" y="1562040"/>
              <a:ext cx="339120" cy="271080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Line 5"/>
            <p:cNvSpPr/>
            <p:nvPr/>
          </p:nvSpPr>
          <p:spPr>
            <a:xfrm flipH="1">
              <a:off x="10274040" y="1844280"/>
              <a:ext cx="507960" cy="790560"/>
            </a:xfrm>
            <a:prstGeom prst="line">
              <a:avLst/>
            </a:prstGeom>
            <a:ln w="28440">
              <a:solidFill>
                <a:srgbClr val="c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6"/>
            <p:cNvSpPr/>
            <p:nvPr/>
          </p:nvSpPr>
          <p:spPr>
            <a:xfrm>
              <a:off x="10160280" y="2635200"/>
              <a:ext cx="282240" cy="282240"/>
            </a:xfrm>
            <a:prstGeom prst="ellipse">
              <a:avLst/>
            </a:prstGeom>
            <a:solidFill>
              <a:srgbClr val="0080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7" name="Group 7"/>
            <p:cNvGrpSpPr/>
            <p:nvPr/>
          </p:nvGrpSpPr>
          <p:grpSpPr>
            <a:xfrm>
              <a:off x="9144360" y="2917440"/>
              <a:ext cx="2314440" cy="844920"/>
              <a:chOff x="9144360" y="2917440"/>
              <a:chExt cx="2314440" cy="844920"/>
            </a:xfrm>
          </p:grpSpPr>
          <p:sp>
            <p:nvSpPr>
              <p:cNvPr id="288" name="Line 8"/>
              <p:cNvSpPr/>
              <p:nvPr/>
            </p:nvSpPr>
            <p:spPr>
              <a:xfrm flipH="1">
                <a:off x="9144360" y="2917440"/>
                <a:ext cx="1133640" cy="844920"/>
              </a:xfrm>
              <a:prstGeom prst="line">
                <a:avLst/>
              </a:prstGeom>
              <a:ln w="9360">
                <a:solidFill>
                  <a:schemeClr val="tx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Line 9"/>
              <p:cNvSpPr/>
              <p:nvPr/>
            </p:nvSpPr>
            <p:spPr>
              <a:xfrm>
                <a:off x="10278000" y="2917440"/>
                <a:ext cx="1180800" cy="844920"/>
              </a:xfrm>
              <a:prstGeom prst="line">
                <a:avLst/>
              </a:prstGeom>
              <a:ln w="9360">
                <a:solidFill>
                  <a:schemeClr val="tx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Line 10"/>
              <p:cNvSpPr/>
              <p:nvPr/>
            </p:nvSpPr>
            <p:spPr>
              <a:xfrm flipH="1">
                <a:off x="9852840" y="2917440"/>
                <a:ext cx="425160" cy="844920"/>
              </a:xfrm>
              <a:prstGeom prst="line">
                <a:avLst/>
              </a:prstGeom>
              <a:ln w="9360">
                <a:solidFill>
                  <a:schemeClr val="bg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Line 11"/>
              <p:cNvSpPr/>
              <p:nvPr/>
            </p:nvSpPr>
            <p:spPr>
              <a:xfrm>
                <a:off x="10278000" y="2917440"/>
                <a:ext cx="409320" cy="84492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2" name="CustomShape 12"/>
            <p:cNvSpPr/>
            <p:nvPr/>
          </p:nvSpPr>
          <p:spPr>
            <a:xfrm>
              <a:off x="10668600" y="1982520"/>
              <a:ext cx="81648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c00000"/>
                  </a:solidFill>
                  <a:latin typeface="DejaVu Sans"/>
                  <a:ea typeface="DejaVu Sans"/>
                </a:rPr>
                <a:t>π</a:t>
              </a:r>
              <a:r>
                <a:rPr b="0" lang="en-US" sz="2400" spc="-1" strike="noStrike">
                  <a:solidFill>
                    <a:srgbClr val="c00000"/>
                  </a:solidFill>
                  <a:latin typeface="Palatino"/>
                </a:rPr>
                <a:t>(s)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93" name="CustomShape 13"/>
            <p:cNvSpPr/>
            <p:nvPr/>
          </p:nvSpPr>
          <p:spPr>
            <a:xfrm>
              <a:off x="10931040" y="1371600"/>
              <a:ext cx="28224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0000ff"/>
                  </a:solidFill>
                  <a:latin typeface="Palatino"/>
                </a:rPr>
                <a:t>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94" name="CustomShape 14"/>
            <p:cNvSpPr/>
            <p:nvPr/>
          </p:nvSpPr>
          <p:spPr>
            <a:xfrm>
              <a:off x="10510920" y="2508120"/>
              <a:ext cx="122364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008000"/>
                  </a:solidFill>
                  <a:latin typeface="Palatino"/>
                </a:rPr>
                <a:t>s, </a:t>
              </a:r>
              <a:r>
                <a:rPr b="0" lang="en-US" sz="2400" spc="-1" strike="noStrike">
                  <a:solidFill>
                    <a:srgbClr val="008000"/>
                  </a:solidFill>
                  <a:latin typeface="DejaVu Sans"/>
                  <a:ea typeface="DejaVu Sans"/>
                </a:rPr>
                <a:t>π</a:t>
              </a:r>
              <a:r>
                <a:rPr b="0" lang="en-US" sz="2400" spc="-1" strike="noStrike">
                  <a:solidFill>
                    <a:srgbClr val="008000"/>
                  </a:solidFill>
                  <a:latin typeface="Palatino"/>
                </a:rPr>
                <a:t>(s)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95" name="CustomShape 15"/>
            <p:cNvSpPr/>
            <p:nvPr/>
          </p:nvSpPr>
          <p:spPr>
            <a:xfrm>
              <a:off x="9221040" y="3276720"/>
              <a:ext cx="144684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000000"/>
                  </a:solidFill>
                  <a:latin typeface="Palatino"/>
                </a:rPr>
                <a:t>s, </a:t>
              </a:r>
              <a:r>
                <a:rPr b="0" lang="en-US" sz="2400" spc="-1" strike="noStrike">
                  <a:solidFill>
                    <a:srgbClr val="000000"/>
                  </a:solidFill>
                  <a:latin typeface="DejaVu Sans"/>
                  <a:ea typeface="DejaVu Sans"/>
                </a:rPr>
                <a:t>π</a:t>
              </a:r>
              <a:r>
                <a:rPr b="0" lang="en-US" sz="2400" spc="-1" strike="noStrike">
                  <a:solidFill>
                    <a:srgbClr val="000000"/>
                  </a:solidFill>
                  <a:latin typeface="Palatino"/>
                </a:rPr>
                <a:t>(s),s</a:t>
              </a:r>
              <a:r>
                <a:rPr b="0" lang="en-US" sz="2400" spc="-1" strike="noStrike">
                  <a:solidFill>
                    <a:srgbClr val="000000"/>
                  </a:solidFill>
                  <a:latin typeface="Palatino"/>
                </a:rPr>
                <a:t>’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96" name="CustomShape 16"/>
            <p:cNvSpPr/>
            <p:nvPr/>
          </p:nvSpPr>
          <p:spPr>
            <a:xfrm>
              <a:off x="10499760" y="3775680"/>
              <a:ext cx="336960" cy="268920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7"/>
            <p:cNvSpPr/>
            <p:nvPr/>
          </p:nvSpPr>
          <p:spPr>
            <a:xfrm>
              <a:off x="10668600" y="3664080"/>
              <a:ext cx="72432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 rtl="1"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0000ff"/>
                  </a:solidFill>
                  <a:latin typeface="Palatino"/>
                </a:rPr>
                <a:t>s</a:t>
              </a:r>
              <a:r>
                <a:rPr b="0" lang="en-US" sz="2400" spc="-1" strike="noStrike">
                  <a:solidFill>
                    <a:srgbClr val="0000ff"/>
                  </a:solidFill>
                  <a:latin typeface="Palatino"/>
                </a:rPr>
                <a:t>’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6" dur="indefinite" restart="never" nodeType="tmRoot">
          <p:childTnLst>
            <p:seq>
              <p:cTn id="317" dur="indefinite" nodeType="mainSeq">
                <p:childTnLst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Sa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e-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B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as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ic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y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va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lu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at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457200" y="1295280"/>
            <a:ext cx="11429640" cy="5790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We want to improve our estimate of V by computing these averages: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8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Idea: Take samples of outcomes s’ (by doing the action!) and average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9902880" y="3390840"/>
            <a:ext cx="245880" cy="1965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Line 4"/>
          <p:cNvSpPr/>
          <p:nvPr/>
        </p:nvSpPr>
        <p:spPr>
          <a:xfrm flipH="1">
            <a:off x="9658080" y="3595680"/>
            <a:ext cx="368280" cy="572760"/>
          </a:xfrm>
          <a:prstGeom prst="line">
            <a:avLst/>
          </a:prstGeom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5"/>
          <p:cNvSpPr/>
          <p:nvPr/>
        </p:nvSpPr>
        <p:spPr>
          <a:xfrm>
            <a:off x="9575640" y="4168800"/>
            <a:ext cx="204480" cy="204480"/>
          </a:xfrm>
          <a:prstGeom prst="ellipse">
            <a:avLst/>
          </a:prstGeom>
          <a:solidFill>
            <a:srgbClr val="b5e3c8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Line 6"/>
          <p:cNvSpPr/>
          <p:nvPr/>
        </p:nvSpPr>
        <p:spPr>
          <a:xfrm flipH="1">
            <a:off x="9353520" y="4373280"/>
            <a:ext cx="307800" cy="612720"/>
          </a:xfrm>
          <a:prstGeom prst="line">
            <a:avLst/>
          </a:prstGeom>
          <a:ln w="936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7"/>
          <p:cNvSpPr/>
          <p:nvPr/>
        </p:nvSpPr>
        <p:spPr>
          <a:xfrm>
            <a:off x="9829800" y="3695760"/>
            <a:ext cx="76176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π</a:t>
            </a:r>
            <a:r>
              <a:rPr b="0" lang="en-US" sz="1800" spc="-1" strike="noStrike">
                <a:solidFill>
                  <a:srgbClr val="000000"/>
                </a:solidFill>
                <a:latin typeface="Palatino"/>
              </a:rPr>
              <a:t>(s)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10134720" y="3252960"/>
            <a:ext cx="20448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3333ff"/>
                </a:solidFill>
                <a:latin typeface="Palatino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>
            <a:off x="9753480" y="4076640"/>
            <a:ext cx="88704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8000"/>
                </a:solidFill>
                <a:latin typeface="Palatino"/>
              </a:rPr>
              <a:t>s, </a:t>
            </a:r>
            <a:r>
              <a:rPr b="0" lang="en-US" sz="1800" spc="-1" strike="noStrike">
                <a:solidFill>
                  <a:srgbClr val="008000"/>
                </a:solidFill>
                <a:latin typeface="DejaVu Sans"/>
                <a:ea typeface="DejaVu Sans"/>
              </a:rPr>
              <a:t>π</a:t>
            </a:r>
            <a:r>
              <a:rPr b="0" lang="en-US" sz="1800" spc="-1" strike="noStrike">
                <a:solidFill>
                  <a:srgbClr val="008000"/>
                </a:solidFill>
                <a:latin typeface="Palatino"/>
              </a:rPr>
              <a:t>(s)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7" name="Picture 59" descr="txp_fig"/>
          <p:cNvPicPr/>
          <p:nvPr/>
        </p:nvPicPr>
        <p:blipFill>
          <a:blip r:embed="rId1"/>
          <a:stretch/>
        </p:blipFill>
        <p:spPr>
          <a:xfrm>
            <a:off x="1548720" y="5407200"/>
            <a:ext cx="3453840" cy="765720"/>
          </a:xfrm>
          <a:prstGeom prst="rect">
            <a:avLst/>
          </a:prstGeom>
          <a:ln>
            <a:noFill/>
          </a:ln>
        </p:spPr>
      </p:pic>
      <p:grpSp>
        <p:nvGrpSpPr>
          <p:cNvPr id="308" name="Group 10"/>
          <p:cNvGrpSpPr/>
          <p:nvPr/>
        </p:nvGrpSpPr>
        <p:grpSpPr>
          <a:xfrm>
            <a:off x="9661320" y="4373280"/>
            <a:ext cx="853920" cy="943200"/>
            <a:chOff x="9661320" y="4373280"/>
            <a:chExt cx="853920" cy="943200"/>
          </a:xfrm>
        </p:grpSpPr>
        <p:sp>
          <p:nvSpPr>
            <p:cNvPr id="309" name="Line 11"/>
            <p:cNvSpPr/>
            <p:nvPr/>
          </p:nvSpPr>
          <p:spPr>
            <a:xfrm>
              <a:off x="9661320" y="4373280"/>
              <a:ext cx="297000" cy="612720"/>
            </a:xfrm>
            <a:prstGeom prst="line">
              <a:avLst/>
            </a:prstGeom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12"/>
            <p:cNvSpPr/>
            <p:nvPr/>
          </p:nvSpPr>
          <p:spPr>
            <a:xfrm>
              <a:off x="9821880" y="4995720"/>
              <a:ext cx="244080" cy="19476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13"/>
            <p:cNvSpPr/>
            <p:nvPr/>
          </p:nvSpPr>
          <p:spPr>
            <a:xfrm>
              <a:off x="9990000" y="4915080"/>
              <a:ext cx="525240" cy="4014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 rtl="1">
                <a:lnSpc>
                  <a:spcPct val="100000"/>
                </a:lnSpc>
                <a:spcBef>
                  <a:spcPts val="601"/>
                </a:spcBef>
              </a:pPr>
              <a:r>
                <a:rPr b="0" lang="en-US" sz="1800" spc="-1" strike="noStrike">
                  <a:solidFill>
                    <a:srgbClr val="3333ff"/>
                  </a:solidFill>
                  <a:latin typeface="Palatino"/>
                </a:rPr>
                <a:t>s</a:t>
              </a:r>
              <a:r>
                <a:rPr b="0" lang="en-US" sz="1800" spc="-1" strike="noStrike" baseline="-25000">
                  <a:solidFill>
                    <a:srgbClr val="3333ff"/>
                  </a:solidFill>
                  <a:latin typeface="Palatino"/>
                </a:rPr>
                <a:t>1</a:t>
              </a:r>
              <a:r>
                <a:rPr b="0" lang="en-US" sz="1800" spc="-1" strike="noStrike">
                  <a:solidFill>
                    <a:srgbClr val="3333ff"/>
                  </a:solidFill>
                  <a:latin typeface="Palatino"/>
                </a:rPr>
                <a:t>'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312" name="Picture 55" descr="txp_fig"/>
          <p:cNvPicPr/>
          <p:nvPr/>
        </p:nvPicPr>
        <p:blipFill>
          <a:blip r:embed="rId2"/>
          <a:stretch/>
        </p:blipFill>
        <p:spPr>
          <a:xfrm>
            <a:off x="1587960" y="3308400"/>
            <a:ext cx="5118480" cy="375120"/>
          </a:xfrm>
          <a:prstGeom prst="rect">
            <a:avLst/>
          </a:prstGeom>
          <a:ln>
            <a:noFill/>
          </a:ln>
        </p:spPr>
      </p:pic>
      <p:pic>
        <p:nvPicPr>
          <p:cNvPr id="313" name="Picture 56" descr="txp_fig"/>
          <p:cNvPicPr/>
          <p:nvPr/>
        </p:nvPicPr>
        <p:blipFill>
          <a:blip r:embed="rId3"/>
          <a:stretch/>
        </p:blipFill>
        <p:spPr>
          <a:xfrm>
            <a:off x="1575000" y="3862440"/>
            <a:ext cx="5117040" cy="375120"/>
          </a:xfrm>
          <a:prstGeom prst="rect">
            <a:avLst/>
          </a:prstGeom>
          <a:ln>
            <a:noFill/>
          </a:ln>
        </p:spPr>
      </p:pic>
      <p:pic>
        <p:nvPicPr>
          <p:cNvPr id="314" name="Picture 60" descr="txp_fig"/>
          <p:cNvPicPr/>
          <p:nvPr/>
        </p:nvPicPr>
        <p:blipFill>
          <a:blip r:embed="rId4"/>
          <a:stretch/>
        </p:blipFill>
        <p:spPr>
          <a:xfrm>
            <a:off x="1590120" y="4603680"/>
            <a:ext cx="5117040" cy="375120"/>
          </a:xfrm>
          <a:prstGeom prst="rect">
            <a:avLst/>
          </a:prstGeom>
          <a:ln>
            <a:noFill/>
          </a:ln>
        </p:spPr>
      </p:pic>
      <p:pic>
        <p:nvPicPr>
          <p:cNvPr id="315" name="Picture 51" descr="txp_fig"/>
          <p:cNvPicPr/>
          <p:nvPr/>
        </p:nvPicPr>
        <p:blipFill>
          <a:blip r:embed="rId5"/>
          <a:stretch/>
        </p:blipFill>
        <p:spPr>
          <a:xfrm>
            <a:off x="1833480" y="4390920"/>
            <a:ext cx="330120" cy="60120"/>
          </a:xfrm>
          <a:prstGeom prst="rect">
            <a:avLst/>
          </a:prstGeom>
          <a:ln>
            <a:noFill/>
          </a:ln>
        </p:spPr>
      </p:pic>
      <p:pic>
        <p:nvPicPr>
          <p:cNvPr id="316" name="Picture 54" descr="txp_fig"/>
          <p:cNvPicPr/>
          <p:nvPr/>
        </p:nvPicPr>
        <p:blipFill>
          <a:blip r:embed="rId6"/>
          <a:stretch/>
        </p:blipFill>
        <p:spPr>
          <a:xfrm>
            <a:off x="1494000" y="1905120"/>
            <a:ext cx="7416360" cy="645480"/>
          </a:xfrm>
          <a:prstGeom prst="rect">
            <a:avLst/>
          </a:prstGeom>
          <a:ln>
            <a:noFill/>
          </a:ln>
        </p:spPr>
      </p:pic>
      <p:sp>
        <p:nvSpPr>
          <p:cNvPr id="317" name="Line 14"/>
          <p:cNvSpPr/>
          <p:nvPr/>
        </p:nvSpPr>
        <p:spPr>
          <a:xfrm flipH="1">
            <a:off x="8610480" y="4206600"/>
            <a:ext cx="307800" cy="612720"/>
          </a:xfrm>
          <a:prstGeom prst="line">
            <a:avLst/>
          </a:prstGeom>
          <a:ln w="936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15"/>
          <p:cNvSpPr/>
          <p:nvPr/>
        </p:nvSpPr>
        <p:spPr>
          <a:xfrm flipH="1">
            <a:off x="9215280" y="4395600"/>
            <a:ext cx="461880" cy="615960"/>
          </a:xfrm>
          <a:prstGeom prst="line">
            <a:avLst/>
          </a:prstGeom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6"/>
          <p:cNvSpPr/>
          <p:nvPr/>
        </p:nvSpPr>
        <p:spPr>
          <a:xfrm>
            <a:off x="9078840" y="5021280"/>
            <a:ext cx="244080" cy="1947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7"/>
          <p:cNvSpPr/>
          <p:nvPr/>
        </p:nvSpPr>
        <p:spPr>
          <a:xfrm>
            <a:off x="9247320" y="4940280"/>
            <a:ext cx="525240" cy="40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 rtl="1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3333ff"/>
                </a:solidFill>
                <a:latin typeface="Palatino"/>
              </a:rPr>
              <a:t>s</a:t>
            </a:r>
            <a:r>
              <a:rPr b="0" lang="en-US" sz="1800" spc="-1" strike="noStrike" baseline="-25000">
                <a:solidFill>
                  <a:srgbClr val="3333ff"/>
                </a:solidFill>
                <a:latin typeface="Palatino"/>
              </a:rPr>
              <a:t>2</a:t>
            </a:r>
            <a:r>
              <a:rPr b="0" lang="en-US" sz="1800" spc="-1" strike="noStrike">
                <a:solidFill>
                  <a:srgbClr val="3333ff"/>
                </a:solidFill>
                <a:latin typeface="Palatino"/>
              </a:rPr>
              <a:t>'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Line 18"/>
          <p:cNvSpPr/>
          <p:nvPr/>
        </p:nvSpPr>
        <p:spPr>
          <a:xfrm flipH="1">
            <a:off x="10115280" y="4395600"/>
            <a:ext cx="308160" cy="612720"/>
          </a:xfrm>
          <a:prstGeom prst="line">
            <a:avLst/>
          </a:prstGeom>
          <a:ln w="936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19"/>
          <p:cNvSpPr/>
          <p:nvPr/>
        </p:nvSpPr>
        <p:spPr>
          <a:xfrm>
            <a:off x="9677160" y="4395600"/>
            <a:ext cx="1042920" cy="612720"/>
          </a:xfrm>
          <a:prstGeom prst="line">
            <a:avLst/>
          </a:prstGeom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0"/>
          <p:cNvSpPr/>
          <p:nvPr/>
        </p:nvSpPr>
        <p:spPr>
          <a:xfrm>
            <a:off x="10584000" y="5018040"/>
            <a:ext cx="244080" cy="1947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1"/>
          <p:cNvSpPr/>
          <p:nvPr/>
        </p:nvSpPr>
        <p:spPr>
          <a:xfrm>
            <a:off x="10752120" y="4937040"/>
            <a:ext cx="525240" cy="40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 rtl="1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3333ff"/>
                </a:solidFill>
                <a:latin typeface="Palatino"/>
              </a:rPr>
              <a:t>s</a:t>
            </a:r>
            <a:r>
              <a:rPr b="0" lang="en-US" sz="1800" spc="-1" strike="noStrike" baseline="-25000">
                <a:solidFill>
                  <a:srgbClr val="3333ff"/>
                </a:solidFill>
                <a:latin typeface="Palatino"/>
              </a:rPr>
              <a:t>3</a:t>
            </a:r>
            <a:r>
              <a:rPr b="0" lang="en-US" sz="1800" spc="-1" strike="noStrike">
                <a:solidFill>
                  <a:srgbClr val="3333ff"/>
                </a:solidFill>
                <a:latin typeface="Palatino"/>
              </a:rPr>
              <a:t>'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25" name="Group 22"/>
          <p:cNvGrpSpPr/>
          <p:nvPr/>
        </p:nvGrpSpPr>
        <p:grpSpPr>
          <a:xfrm>
            <a:off x="8799480" y="4425840"/>
            <a:ext cx="1716120" cy="858600"/>
            <a:chOff x="8799480" y="4425840"/>
            <a:chExt cx="1716120" cy="858600"/>
          </a:xfrm>
        </p:grpSpPr>
        <p:grpSp>
          <p:nvGrpSpPr>
            <p:cNvPr id="326" name="Group 23"/>
            <p:cNvGrpSpPr/>
            <p:nvPr/>
          </p:nvGrpSpPr>
          <p:grpSpPr>
            <a:xfrm>
              <a:off x="8837280" y="4425840"/>
              <a:ext cx="1678320" cy="612720"/>
              <a:chOff x="8837280" y="4425840"/>
              <a:chExt cx="1678320" cy="612720"/>
            </a:xfrm>
          </p:grpSpPr>
          <p:sp>
            <p:nvSpPr>
              <p:cNvPr id="327" name="Line 24"/>
              <p:cNvSpPr/>
              <p:nvPr/>
            </p:nvSpPr>
            <p:spPr>
              <a:xfrm flipH="1">
                <a:off x="8837280" y="4425840"/>
                <a:ext cx="822240" cy="612720"/>
              </a:xfrm>
              <a:prstGeom prst="line">
                <a:avLst/>
              </a:prstGeom>
              <a:ln w="9360">
                <a:solidFill>
                  <a:schemeClr val="tx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" name="Line 25"/>
              <p:cNvSpPr/>
              <p:nvPr/>
            </p:nvSpPr>
            <p:spPr>
              <a:xfrm>
                <a:off x="9659520" y="4425840"/>
                <a:ext cx="856080" cy="612720"/>
              </a:xfrm>
              <a:prstGeom prst="line">
                <a:avLst/>
              </a:prstGeom>
              <a:ln w="9360">
                <a:solidFill>
                  <a:schemeClr val="tx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" name="Line 26"/>
              <p:cNvSpPr/>
              <p:nvPr/>
            </p:nvSpPr>
            <p:spPr>
              <a:xfrm flipH="1">
                <a:off x="9351360" y="4425840"/>
                <a:ext cx="308160" cy="612720"/>
              </a:xfrm>
              <a:prstGeom prst="line">
                <a:avLst/>
              </a:prstGeom>
              <a:ln w="9360">
                <a:solidFill>
                  <a:schemeClr val="bg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" name="Line 27"/>
              <p:cNvSpPr/>
              <p:nvPr/>
            </p:nvSpPr>
            <p:spPr>
              <a:xfrm>
                <a:off x="9659520" y="4425840"/>
                <a:ext cx="296640" cy="61272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1" name="CustomShape 28"/>
            <p:cNvSpPr/>
            <p:nvPr/>
          </p:nvSpPr>
          <p:spPr>
            <a:xfrm>
              <a:off x="8799480" y="4583160"/>
              <a:ext cx="12567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lang="en-US" sz="1800" spc="-1" strike="noStrike">
                  <a:solidFill>
                    <a:srgbClr val="000000"/>
                  </a:solidFill>
                  <a:latin typeface="Palatino"/>
                </a:rPr>
                <a:t>s, </a:t>
              </a:r>
              <a:r>
                <a:rPr b="0" lang="en-US" sz="18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π</a:t>
              </a:r>
              <a:r>
                <a:rPr b="0" lang="en-US" sz="1800" spc="-1" strike="noStrike">
                  <a:solidFill>
                    <a:srgbClr val="000000"/>
                  </a:solidFill>
                  <a:latin typeface="Palatino"/>
                </a:rPr>
                <a:t>(s),s’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2" name="CustomShape 29"/>
            <p:cNvSpPr/>
            <p:nvPr/>
          </p:nvSpPr>
          <p:spPr>
            <a:xfrm>
              <a:off x="9820440" y="5014800"/>
              <a:ext cx="244080" cy="19476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30"/>
            <p:cNvSpPr/>
            <p:nvPr/>
          </p:nvSpPr>
          <p:spPr>
            <a:xfrm>
              <a:off x="10049040" y="4919760"/>
              <a:ext cx="37260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 rtl="1">
                <a:lnSpc>
                  <a:spcPct val="100000"/>
                </a:lnSpc>
                <a:spcBef>
                  <a:spcPts val="601"/>
                </a:spcBef>
              </a:pPr>
              <a:r>
                <a:rPr b="0" lang="en-US" sz="1800" spc="-1" strike="noStrike">
                  <a:solidFill>
                    <a:srgbClr val="3333ff"/>
                  </a:solidFill>
                  <a:latin typeface="Palatino"/>
                </a:rPr>
                <a:t>s</a:t>
              </a:r>
              <a:r>
                <a:rPr b="0" lang="en-US" sz="1800" spc="-1" strike="noStrike">
                  <a:solidFill>
                    <a:srgbClr val="3333ff"/>
                  </a:solidFill>
                  <a:latin typeface="Palatino"/>
                </a:rPr>
                <a:t>'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34" name="CustomShape 31"/>
          <p:cNvSpPr/>
          <p:nvPr/>
        </p:nvSpPr>
        <p:spPr>
          <a:xfrm>
            <a:off x="8610480" y="5562720"/>
            <a:ext cx="2971440" cy="1005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Palatino"/>
              </a:rPr>
              <a:t>Almost!  But we can’t rewind time to get sample after sample from state s.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5" name="Picture 2" descr=""/>
          <p:cNvPicPr/>
          <p:nvPr/>
        </p:nvPicPr>
        <p:blipFill>
          <a:blip r:embed="rId7"/>
          <a:stretch/>
        </p:blipFill>
        <p:spPr>
          <a:xfrm>
            <a:off x="7406640" y="3108960"/>
            <a:ext cx="4190760" cy="368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8" dur="indefinite" restart="never" nodeType="tmRoot">
          <p:childTnLst>
            <p:seq>
              <p:cTn id="339" dur="indefinite" nodeType="mainSeq">
                <p:childTnLst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 rot="16200000">
            <a:off x="3476880" y="1781280"/>
            <a:ext cx="2209320" cy="184788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2"/>
          <p:cNvSpPr/>
          <p:nvPr/>
        </p:nvSpPr>
        <p:spPr>
          <a:xfrm rot="5400000">
            <a:off x="6296760" y="2009520"/>
            <a:ext cx="2209320" cy="184788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TextShape 3"/>
          <p:cNvSpPr txBox="1"/>
          <p:nvPr/>
        </p:nvSpPr>
        <p:spPr>
          <a:xfrm>
            <a:off x="0" y="-25560"/>
            <a:ext cx="1285668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Reinforcement Learning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Shape 4"/>
          <p:cNvSpPr txBox="1"/>
          <p:nvPr/>
        </p:nvSpPr>
        <p:spPr>
          <a:xfrm>
            <a:off x="1905120" y="4419720"/>
            <a:ext cx="8838720" cy="20570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Basic idea:</a:t>
            </a:r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Receive feedback in the form of </a:t>
            </a:r>
            <a:r>
              <a:rPr b="0" lang="en-US" sz="2000" spc="-1" strike="noStrike">
                <a:solidFill>
                  <a:srgbClr val="cc0000"/>
                </a:solidFill>
                <a:latin typeface="Palatino"/>
                <a:ea typeface="ＭＳ Ｐゴシック"/>
              </a:rPr>
              <a:t>rewards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Agent’s utility is defined by the reward function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Must (learn to) act so as to </a:t>
            </a:r>
            <a:r>
              <a:rPr b="0" lang="en-US" sz="2000" spc="-1" strike="noStrike">
                <a:solidFill>
                  <a:srgbClr val="cc0000"/>
                </a:solidFill>
                <a:latin typeface="Palatino"/>
                <a:ea typeface="ＭＳ Ｐゴシック"/>
              </a:rPr>
              <a:t>maximize expected rewards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All learning is based on observed samples of outcomes!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4952880" y="3124080"/>
            <a:ext cx="2249640" cy="114264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Environment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2" name="CustomShape 6"/>
          <p:cNvSpPr/>
          <p:nvPr/>
        </p:nvSpPr>
        <p:spPr>
          <a:xfrm>
            <a:off x="4952880" y="1447920"/>
            <a:ext cx="2249640" cy="106632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Agent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CustomShape 7"/>
          <p:cNvSpPr/>
          <p:nvPr/>
        </p:nvSpPr>
        <p:spPr>
          <a:xfrm>
            <a:off x="8077320" y="2590920"/>
            <a:ext cx="1686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Palatino"/>
              </a:rPr>
              <a:t>Actions: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CustomShape 8"/>
          <p:cNvSpPr/>
          <p:nvPr/>
        </p:nvSpPr>
        <p:spPr>
          <a:xfrm>
            <a:off x="2209680" y="2416320"/>
            <a:ext cx="1686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Palatino"/>
              </a:rPr>
              <a:t>State: 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Palatino"/>
              </a:rPr>
              <a:t>Reward: 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Temporal Difference Value Learning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457200" y="1295280"/>
            <a:ext cx="9235440" cy="28191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Big idea: learn from every experience!</a:t>
            </a:r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Update V(s) each time we experience a transition (s, a, s’, r)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Likely outcomes s’ will contribute updates more often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marL="743040" indent="-28548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Temporal difference learning of values</a:t>
            </a:r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  <a:tabLst>
                <a:tab algn="l" pos="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Policy still fixed, still doing evaluation!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  <a:tabLst>
                <a:tab algn="l" pos="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Move values toward value of whatever successor occurs: running average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</p:txBody>
      </p:sp>
      <p:pic>
        <p:nvPicPr>
          <p:cNvPr id="338" name="Picture 22" descr="txp_fig"/>
          <p:cNvPicPr/>
          <p:nvPr/>
        </p:nvPicPr>
        <p:blipFill>
          <a:blip r:embed="rId1"/>
          <a:stretch/>
        </p:blipFill>
        <p:spPr>
          <a:xfrm>
            <a:off x="4425840" y="4329000"/>
            <a:ext cx="4789440" cy="330120"/>
          </a:xfrm>
          <a:prstGeom prst="rect">
            <a:avLst/>
          </a:prstGeom>
          <a:ln>
            <a:noFill/>
          </a:ln>
        </p:spPr>
      </p:pic>
      <p:pic>
        <p:nvPicPr>
          <p:cNvPr id="339" name="Picture 23" descr="txp_fig"/>
          <p:cNvPicPr/>
          <p:nvPr/>
        </p:nvPicPr>
        <p:blipFill>
          <a:blip r:embed="rId2"/>
          <a:stretch/>
        </p:blipFill>
        <p:spPr>
          <a:xfrm>
            <a:off x="4422600" y="5087880"/>
            <a:ext cx="5181120" cy="299880"/>
          </a:xfrm>
          <a:prstGeom prst="rect">
            <a:avLst/>
          </a:prstGeom>
          <a:ln>
            <a:noFill/>
          </a:ln>
        </p:spPr>
      </p:pic>
      <p:grpSp>
        <p:nvGrpSpPr>
          <p:cNvPr id="340" name="Group 3"/>
          <p:cNvGrpSpPr/>
          <p:nvPr/>
        </p:nvGrpSpPr>
        <p:grpSpPr>
          <a:xfrm>
            <a:off x="9296280" y="1371600"/>
            <a:ext cx="1857600" cy="2361240"/>
            <a:chOff x="9296280" y="1371600"/>
            <a:chExt cx="1857600" cy="2361240"/>
          </a:xfrm>
        </p:grpSpPr>
        <p:sp>
          <p:nvSpPr>
            <p:cNvPr id="341" name="CustomShape 4"/>
            <p:cNvSpPr/>
            <p:nvPr/>
          </p:nvSpPr>
          <p:spPr>
            <a:xfrm>
              <a:off x="10213560" y="1534320"/>
              <a:ext cx="289800" cy="23184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Line 5"/>
            <p:cNvSpPr/>
            <p:nvPr/>
          </p:nvSpPr>
          <p:spPr>
            <a:xfrm flipH="1">
              <a:off x="9925200" y="1775520"/>
              <a:ext cx="434160" cy="675720"/>
            </a:xfrm>
            <a:prstGeom prst="line">
              <a:avLst/>
            </a:prstGeom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6"/>
            <p:cNvSpPr/>
            <p:nvPr/>
          </p:nvSpPr>
          <p:spPr>
            <a:xfrm>
              <a:off x="9828000" y="2451240"/>
              <a:ext cx="241200" cy="241200"/>
            </a:xfrm>
            <a:prstGeom prst="ellipse">
              <a:avLst/>
            </a:prstGeom>
            <a:solidFill>
              <a:srgbClr val="b5e3c8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Line 7"/>
            <p:cNvSpPr/>
            <p:nvPr/>
          </p:nvSpPr>
          <p:spPr>
            <a:xfrm flipH="1">
              <a:off x="9565920" y="2692800"/>
              <a:ext cx="362880" cy="722160"/>
            </a:xfrm>
            <a:prstGeom prst="line">
              <a:avLst/>
            </a:prstGeom>
            <a:ln w="9360">
              <a:solidFill>
                <a:schemeClr val="bg1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Line 8"/>
            <p:cNvSpPr/>
            <p:nvPr/>
          </p:nvSpPr>
          <p:spPr>
            <a:xfrm>
              <a:off x="9928800" y="2692800"/>
              <a:ext cx="349920" cy="722160"/>
            </a:xfrm>
            <a:prstGeom prst="line">
              <a:avLst/>
            </a:prstGeom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9"/>
            <p:cNvSpPr/>
            <p:nvPr/>
          </p:nvSpPr>
          <p:spPr>
            <a:xfrm>
              <a:off x="9296280" y="1828800"/>
              <a:ext cx="89784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000000"/>
                  </a:solidFill>
                  <a:latin typeface="DejaVu Sans"/>
                  <a:ea typeface="DejaVu Sans"/>
                </a:rPr>
                <a:t>π</a:t>
              </a:r>
              <a:r>
                <a:rPr b="0" lang="en-US" sz="2400" spc="-1" strike="noStrike">
                  <a:solidFill>
                    <a:srgbClr val="000000"/>
                  </a:solidFill>
                  <a:latin typeface="Palatino"/>
                </a:rPr>
                <a:t>(s)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347" name="CustomShape 10"/>
            <p:cNvSpPr/>
            <p:nvPr/>
          </p:nvSpPr>
          <p:spPr>
            <a:xfrm>
              <a:off x="10486800" y="1371600"/>
              <a:ext cx="24120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3333ff"/>
                  </a:solidFill>
                  <a:latin typeface="Palatino"/>
                </a:rPr>
                <a:t>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348" name="CustomShape 11"/>
            <p:cNvSpPr/>
            <p:nvPr/>
          </p:nvSpPr>
          <p:spPr>
            <a:xfrm>
              <a:off x="10108080" y="2312280"/>
              <a:ext cx="104580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008000"/>
                  </a:solidFill>
                  <a:latin typeface="Palatino"/>
                </a:rPr>
                <a:t>s, </a:t>
              </a:r>
              <a:r>
                <a:rPr b="0" lang="en-US" sz="2400" spc="-1" strike="noStrike">
                  <a:solidFill>
                    <a:srgbClr val="008000"/>
                  </a:solidFill>
                  <a:latin typeface="Times New Roman"/>
                  <a:ea typeface="Times New Roman"/>
                </a:rPr>
                <a:t>π</a:t>
              </a:r>
              <a:r>
                <a:rPr b="0" lang="en-US" sz="2400" spc="-1" strike="noStrike">
                  <a:solidFill>
                    <a:srgbClr val="008000"/>
                  </a:solidFill>
                  <a:latin typeface="Palatino"/>
                </a:rPr>
                <a:t>(s)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349" name="CustomShape 12"/>
            <p:cNvSpPr/>
            <p:nvPr/>
          </p:nvSpPr>
          <p:spPr>
            <a:xfrm>
              <a:off x="10118160" y="3426480"/>
              <a:ext cx="288000" cy="22968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13"/>
            <p:cNvSpPr/>
            <p:nvPr/>
          </p:nvSpPr>
          <p:spPr>
            <a:xfrm>
              <a:off x="10210680" y="3276720"/>
              <a:ext cx="61920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 rtl="1"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3333ff"/>
                  </a:solidFill>
                  <a:latin typeface="Palatino"/>
                </a:rPr>
                <a:t>s</a:t>
              </a:r>
              <a:r>
                <a:rPr b="0" lang="en-US" sz="2400" spc="-1" strike="noStrike">
                  <a:solidFill>
                    <a:srgbClr val="3333ff"/>
                  </a:solidFill>
                  <a:latin typeface="Palatino"/>
                </a:rPr>
                <a:t>’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351" name="Line 14"/>
            <p:cNvSpPr/>
            <p:nvPr/>
          </p:nvSpPr>
          <p:spPr>
            <a:xfrm flipH="1">
              <a:off x="10464120" y="2718720"/>
              <a:ext cx="362880" cy="722520"/>
            </a:xfrm>
            <a:prstGeom prst="line">
              <a:avLst/>
            </a:prstGeom>
            <a:ln w="9360">
              <a:solidFill>
                <a:schemeClr val="bg1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52" name="Picture 24" descr="txp_fig"/>
          <p:cNvPicPr/>
          <p:nvPr/>
        </p:nvPicPr>
        <p:blipFill>
          <a:blip r:embed="rId3"/>
          <a:stretch/>
        </p:blipFill>
        <p:spPr>
          <a:xfrm>
            <a:off x="4422600" y="5844960"/>
            <a:ext cx="5330880" cy="299520"/>
          </a:xfrm>
          <a:prstGeom prst="rect">
            <a:avLst/>
          </a:prstGeom>
          <a:ln>
            <a:noFill/>
          </a:ln>
        </p:spPr>
      </p:pic>
      <p:sp>
        <p:nvSpPr>
          <p:cNvPr id="353" name="CustomShape 15"/>
          <p:cNvSpPr/>
          <p:nvPr/>
        </p:nvSpPr>
        <p:spPr>
          <a:xfrm>
            <a:off x="1883880" y="4271400"/>
            <a:ext cx="222156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Sample of V(s):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16"/>
          <p:cNvSpPr/>
          <p:nvPr/>
        </p:nvSpPr>
        <p:spPr>
          <a:xfrm>
            <a:off x="1899000" y="4978440"/>
            <a:ext cx="220356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Update to V(s):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CustomShape 17"/>
          <p:cNvSpPr/>
          <p:nvPr/>
        </p:nvSpPr>
        <p:spPr>
          <a:xfrm>
            <a:off x="1900080" y="5730840"/>
            <a:ext cx="199620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Same update: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2" dur="indefinite" restart="never" nodeType="tmRoot">
          <p:childTnLst>
            <p:seq>
              <p:cTn id="403" dur="indefinite" nodeType="mainSeq">
                <p:childTnLst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nt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vi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ve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457200" y="1371600"/>
            <a:ext cx="11201040" cy="4876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Exponential moving average 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The running interpolation update: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Makes recent samples more important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Forgets about the past (distant past values were wrong anyway)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Decreasing learning rate (alpha) can give converging averages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</p:txBody>
      </p:sp>
      <p:pic>
        <p:nvPicPr>
          <p:cNvPr id="358" name="Picture 3" descr="\\.host\Shared Folders\Shared with PC\exp_moving_avg_update.png"/>
          <p:cNvPicPr/>
          <p:nvPr/>
        </p:nvPicPr>
        <p:blipFill>
          <a:blip r:embed="rId1"/>
          <a:stretch/>
        </p:blipFill>
        <p:spPr>
          <a:xfrm>
            <a:off x="6191280" y="1905120"/>
            <a:ext cx="4171680" cy="39024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0" dur="indefinite" restart="never" nodeType="tmRoot">
          <p:childTnLst>
            <p:seq>
              <p:cTn id="431" dur="indefinite" nodeType="mainSeq">
                <p:childTnLst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" name="Table 1"/>
          <p:cNvGraphicFramePr/>
          <p:nvPr/>
        </p:nvGraphicFramePr>
        <p:xfrm>
          <a:off x="9448920" y="2714400"/>
          <a:ext cx="2187360" cy="2085840"/>
        </p:xfrm>
        <a:graphic>
          <a:graphicData uri="http://schemas.openxmlformats.org/drawingml/2006/table">
            <a:tbl>
              <a:tblPr/>
              <a:tblGrid>
                <a:gridCol w="729000"/>
                <a:gridCol w="729000"/>
                <a:gridCol w="729360"/>
              </a:tblGrid>
              <a:tr h="69516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  <a:tr h="69516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9552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0" name="Table 2"/>
          <p:cNvGraphicFramePr/>
          <p:nvPr/>
        </p:nvGraphicFramePr>
        <p:xfrm>
          <a:off x="6477120" y="2714400"/>
          <a:ext cx="2187360" cy="2085840"/>
        </p:xfrm>
        <a:graphic>
          <a:graphicData uri="http://schemas.openxmlformats.org/drawingml/2006/table">
            <a:tbl>
              <a:tblPr/>
              <a:tblGrid>
                <a:gridCol w="729000"/>
                <a:gridCol w="729000"/>
                <a:gridCol w="729360"/>
              </a:tblGrid>
              <a:tr h="69516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  <a:tr h="69516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9552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361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xa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e: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Te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al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iff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ce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V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457200" y="5105520"/>
            <a:ext cx="2361960" cy="333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i="1" lang="en-US" sz="1600" spc="-1" strike="noStrike">
                <a:solidFill>
                  <a:srgbClr val="000000"/>
                </a:solidFill>
                <a:latin typeface="Palatino"/>
              </a:rPr>
              <a:t>Assume: </a:t>
            </a:r>
            <a:r>
              <a:rPr b="0" lang="en-US" sz="1600" spc="-1" strike="noStrike">
                <a:solidFill>
                  <a:srgbClr val="000000"/>
                </a:solidFill>
                <a:latin typeface="Symbol"/>
              </a:rPr>
              <a:t></a:t>
            </a: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 = 1, </a:t>
            </a:r>
            <a:r>
              <a:rPr b="0" lang="el-GR" sz="1600" spc="-1" strike="noStrike">
                <a:solidFill>
                  <a:srgbClr val="000000"/>
                </a:solidFill>
                <a:latin typeface="Palatino"/>
              </a:rPr>
              <a:t>α</a:t>
            </a: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 = 1/2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3" name="CustomShape 5"/>
          <p:cNvSpPr/>
          <p:nvPr/>
        </p:nvSpPr>
        <p:spPr>
          <a:xfrm>
            <a:off x="5334120" y="1447920"/>
            <a:ext cx="4495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33399"/>
                </a:solidFill>
                <a:latin typeface="Palatino"/>
              </a:rPr>
              <a:t>Observed Transitions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4" name="CustomShape 6"/>
          <p:cNvSpPr/>
          <p:nvPr/>
        </p:nvSpPr>
        <p:spPr>
          <a:xfrm>
            <a:off x="1774800" y="3470040"/>
            <a:ext cx="632520" cy="58860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7"/>
          <p:cNvSpPr/>
          <p:nvPr/>
        </p:nvSpPr>
        <p:spPr>
          <a:xfrm>
            <a:off x="1053720" y="2775600"/>
            <a:ext cx="613800" cy="57348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8"/>
          <p:cNvSpPr/>
          <p:nvPr/>
        </p:nvSpPr>
        <p:spPr>
          <a:xfrm>
            <a:off x="5140440" y="2057400"/>
            <a:ext cx="1904760" cy="5331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B, east, C, -2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367" name="Table 9"/>
          <p:cNvGraphicFramePr/>
          <p:nvPr/>
        </p:nvGraphicFramePr>
        <p:xfrm>
          <a:off x="3505320" y="2714400"/>
          <a:ext cx="2187360" cy="2085840"/>
        </p:xfrm>
        <a:graphic>
          <a:graphicData uri="http://schemas.openxmlformats.org/drawingml/2006/table">
            <a:tbl>
              <a:tblPr/>
              <a:tblGrid>
                <a:gridCol w="729000"/>
                <a:gridCol w="729000"/>
                <a:gridCol w="729360"/>
              </a:tblGrid>
              <a:tr h="69516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  <a:tr h="69516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9552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368" name="CustomShape 10"/>
          <p:cNvSpPr/>
          <p:nvPr/>
        </p:nvSpPr>
        <p:spPr>
          <a:xfrm>
            <a:off x="5014440" y="3470040"/>
            <a:ext cx="632520" cy="58860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1"/>
          <p:cNvSpPr/>
          <p:nvPr/>
        </p:nvSpPr>
        <p:spPr>
          <a:xfrm>
            <a:off x="4293720" y="2775600"/>
            <a:ext cx="613800" cy="57348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70" name="Table 12"/>
          <p:cNvGraphicFramePr/>
          <p:nvPr/>
        </p:nvGraphicFramePr>
        <p:xfrm>
          <a:off x="6477120" y="2714400"/>
          <a:ext cx="2187360" cy="2085840"/>
        </p:xfrm>
        <a:graphic>
          <a:graphicData uri="http://schemas.openxmlformats.org/drawingml/2006/table">
            <a:tbl>
              <a:tblPr/>
              <a:tblGrid>
                <a:gridCol w="729000"/>
                <a:gridCol w="729000"/>
                <a:gridCol w="729360"/>
              </a:tblGrid>
              <a:tr h="69516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  <a:tr h="69516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9552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371" name="CustomShape 13"/>
          <p:cNvSpPr/>
          <p:nvPr/>
        </p:nvSpPr>
        <p:spPr>
          <a:xfrm>
            <a:off x="7986240" y="3470040"/>
            <a:ext cx="632520" cy="58860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4"/>
          <p:cNvSpPr/>
          <p:nvPr/>
        </p:nvSpPr>
        <p:spPr>
          <a:xfrm>
            <a:off x="7265520" y="2775600"/>
            <a:ext cx="613800" cy="57348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73" name="Table 15"/>
          <p:cNvGraphicFramePr/>
          <p:nvPr/>
        </p:nvGraphicFramePr>
        <p:xfrm>
          <a:off x="9448920" y="2714400"/>
          <a:ext cx="2187360" cy="2085840"/>
        </p:xfrm>
        <a:graphic>
          <a:graphicData uri="http://schemas.openxmlformats.org/drawingml/2006/table">
            <a:tbl>
              <a:tblPr/>
              <a:tblGrid>
                <a:gridCol w="729000"/>
                <a:gridCol w="729000"/>
                <a:gridCol w="729360"/>
              </a:tblGrid>
              <a:tr h="69516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  <a:tr h="69516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95520"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374" name="CustomShape 16"/>
          <p:cNvSpPr/>
          <p:nvPr/>
        </p:nvSpPr>
        <p:spPr>
          <a:xfrm>
            <a:off x="10958040" y="3470040"/>
            <a:ext cx="632520" cy="58860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17"/>
          <p:cNvSpPr/>
          <p:nvPr/>
        </p:nvSpPr>
        <p:spPr>
          <a:xfrm>
            <a:off x="10237320" y="2775600"/>
            <a:ext cx="613800" cy="573480"/>
          </a:xfrm>
          <a:prstGeom prst="rect">
            <a:avLst/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18"/>
          <p:cNvSpPr/>
          <p:nvPr/>
        </p:nvSpPr>
        <p:spPr>
          <a:xfrm>
            <a:off x="8109360" y="2057400"/>
            <a:ext cx="1904760" cy="5331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C, east, D, -2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377" name="Table 19"/>
          <p:cNvGraphicFramePr/>
          <p:nvPr/>
        </p:nvGraphicFramePr>
        <p:xfrm>
          <a:off x="533520" y="2714040"/>
          <a:ext cx="2224080" cy="2086200"/>
        </p:xfrm>
        <a:graphic>
          <a:graphicData uri="http://schemas.openxmlformats.org/drawingml/2006/table">
            <a:tbl>
              <a:tblPr/>
              <a:tblGrid>
                <a:gridCol w="741240"/>
                <a:gridCol w="741240"/>
                <a:gridCol w="741600"/>
              </a:tblGrid>
              <a:tr h="695520">
                <a:tc>
                  <a:tcPr marL="49320" marR="4932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49320" rIns="49320" tIns="24480" bIns="24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5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A</a:t>
                      </a:r>
                      <a:endParaRPr b="0" lang="en-US" sz="2500" spc="-1" strike="noStrike">
                        <a:latin typeface="Arial"/>
                      </a:endParaRPr>
                    </a:p>
                  </a:txBody>
                  <a:tcPr marL="49320" marR="4932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9320" marR="4932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  <a:tr h="695520">
                <a:tc>
                  <a:txBody>
                    <a:bodyPr lIns="49320" rIns="49320" tIns="24480" bIns="24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9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B</a:t>
                      </a:r>
                      <a:endParaRPr b="0" lang="en-US" sz="2900" spc="-1" strike="noStrike">
                        <a:latin typeface="Arial"/>
                      </a:endParaRPr>
                    </a:p>
                  </a:txBody>
                  <a:tcPr marL="49320" marR="4932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9320" rIns="49320" tIns="24480" bIns="24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9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C</a:t>
                      </a:r>
                      <a:endParaRPr b="0" lang="en-US" sz="2900" spc="-1" strike="noStrike">
                        <a:latin typeface="Arial"/>
                      </a:endParaRPr>
                    </a:p>
                  </a:txBody>
                  <a:tcPr marL="49320" marR="4932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9320" rIns="49320" tIns="24480" bIns="24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5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D</a:t>
                      </a:r>
                      <a:endParaRPr b="0" lang="en-US" sz="2500" spc="-1" strike="noStrike">
                        <a:latin typeface="Arial"/>
                      </a:endParaRPr>
                    </a:p>
                  </a:txBody>
                  <a:tcPr marL="49320" marR="4932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95520">
                <a:tc>
                  <a:tcPr marL="49320" marR="4932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lIns="49320" rIns="49320" tIns="24480" bIns="244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900" spc="-1" strike="noStrike">
                          <a:solidFill>
                            <a:srgbClr val="808080"/>
                          </a:solidFill>
                          <a:latin typeface="Calibri"/>
                        </a:rPr>
                        <a:t>E</a:t>
                      </a:r>
                      <a:endParaRPr b="0" lang="en-US" sz="2900" spc="-1" strike="noStrike">
                        <a:latin typeface="Arial"/>
                      </a:endParaRPr>
                    </a:p>
                  </a:txBody>
                  <a:tcPr marL="49320" marR="4932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9320" marR="4932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378" name="Line 20"/>
          <p:cNvSpPr/>
          <p:nvPr/>
        </p:nvSpPr>
        <p:spPr>
          <a:xfrm>
            <a:off x="3141720" y="1066680"/>
            <a:ext cx="0" cy="5791320"/>
          </a:xfrm>
          <a:prstGeom prst="line">
            <a:avLst/>
          </a:prstGeom>
          <a:ln w="3816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1"/>
          <p:cNvSpPr/>
          <p:nvPr/>
        </p:nvSpPr>
        <p:spPr>
          <a:xfrm>
            <a:off x="533520" y="1447920"/>
            <a:ext cx="2209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33399"/>
                </a:solidFill>
                <a:latin typeface="Palatino"/>
              </a:rPr>
              <a:t>States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0" name="CustomShape 22"/>
          <p:cNvSpPr/>
          <p:nvPr/>
        </p:nvSpPr>
        <p:spPr>
          <a:xfrm>
            <a:off x="3607920" y="3859920"/>
            <a:ext cx="151920" cy="15192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3"/>
          <p:cNvSpPr/>
          <p:nvPr/>
        </p:nvSpPr>
        <p:spPr>
          <a:xfrm>
            <a:off x="7297560" y="3859920"/>
            <a:ext cx="151920" cy="15192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4"/>
          <p:cNvSpPr/>
          <p:nvPr/>
        </p:nvSpPr>
        <p:spPr>
          <a:xfrm>
            <a:off x="11016720" y="3859920"/>
            <a:ext cx="151920" cy="15192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3" name="Picture 65" descr="txp_fig"/>
          <p:cNvPicPr/>
          <p:nvPr/>
        </p:nvPicPr>
        <p:blipFill>
          <a:blip r:embed="rId1"/>
          <a:stretch/>
        </p:blipFill>
        <p:spPr>
          <a:xfrm>
            <a:off x="3810240" y="5486400"/>
            <a:ext cx="7506360" cy="46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2" dur="indefinite" restart="never" nodeType="tmRoot">
          <p:childTnLst>
            <p:seq>
              <p:cTn id="453" dur="indefinite" nodeType="mainSeq">
                <p:childTnLst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Pr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ob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le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s 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wi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th 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D 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Va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lu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e 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Le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ar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ni</a:t>
            </a:r>
            <a:r>
              <a:rPr b="0" lang="en-US" sz="4000" spc="-1" strike="noStrike">
                <a:solidFill>
                  <a:srgbClr val="000000"/>
                </a:solidFill>
                <a:latin typeface="Palatino"/>
              </a:rPr>
              <a:t>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380880" y="1447920"/>
            <a:ext cx="11277360" cy="48002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TD value leaning is a model-free way to do policy evaluation, mimicking Bellman updates with running sample averages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However, if we want to turn values into a (new) policy, we’re sunk: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Idea: learn Q-values, not values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Makes action selection model-free too!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</p:txBody>
      </p:sp>
      <p:pic>
        <p:nvPicPr>
          <p:cNvPr id="386" name="Picture 45" descr="txp_fig"/>
          <p:cNvPicPr/>
          <p:nvPr/>
        </p:nvPicPr>
        <p:blipFill>
          <a:blip r:embed="rId1"/>
          <a:stretch/>
        </p:blipFill>
        <p:spPr>
          <a:xfrm>
            <a:off x="1676520" y="3229560"/>
            <a:ext cx="3270960" cy="450000"/>
          </a:xfrm>
          <a:prstGeom prst="rect">
            <a:avLst/>
          </a:prstGeom>
          <a:ln>
            <a:noFill/>
          </a:ln>
        </p:spPr>
      </p:pic>
      <p:pic>
        <p:nvPicPr>
          <p:cNvPr id="387" name="Picture 44" descr="txp_fig"/>
          <p:cNvPicPr/>
          <p:nvPr/>
        </p:nvPicPr>
        <p:blipFill>
          <a:blip r:embed="rId2"/>
          <a:stretch/>
        </p:blipFill>
        <p:spPr>
          <a:xfrm>
            <a:off x="1676520" y="3978720"/>
            <a:ext cx="5323680" cy="592920"/>
          </a:xfrm>
          <a:prstGeom prst="rect">
            <a:avLst/>
          </a:prstGeom>
          <a:ln>
            <a:noFill/>
          </a:ln>
        </p:spPr>
      </p:pic>
      <p:grpSp>
        <p:nvGrpSpPr>
          <p:cNvPr id="388" name="Group 3"/>
          <p:cNvGrpSpPr/>
          <p:nvPr/>
        </p:nvGrpSpPr>
        <p:grpSpPr>
          <a:xfrm>
            <a:off x="8153280" y="3188880"/>
            <a:ext cx="3048120" cy="2748960"/>
            <a:chOff x="8153280" y="3188880"/>
            <a:chExt cx="3048120" cy="2748960"/>
          </a:xfrm>
        </p:grpSpPr>
        <p:sp>
          <p:nvSpPr>
            <p:cNvPr id="389" name="CustomShape 4"/>
            <p:cNvSpPr/>
            <p:nvPr/>
          </p:nvSpPr>
          <p:spPr>
            <a:xfrm>
              <a:off x="9620640" y="3379680"/>
              <a:ext cx="339120" cy="271080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90" name="Group 5"/>
            <p:cNvGrpSpPr/>
            <p:nvPr/>
          </p:nvGrpSpPr>
          <p:grpSpPr>
            <a:xfrm>
              <a:off x="8435520" y="3661920"/>
              <a:ext cx="2765880" cy="790200"/>
              <a:chOff x="8435520" y="3661920"/>
              <a:chExt cx="2765880" cy="790200"/>
            </a:xfrm>
          </p:grpSpPr>
          <p:sp>
            <p:nvSpPr>
              <p:cNvPr id="391" name="Line 6"/>
              <p:cNvSpPr/>
              <p:nvPr/>
            </p:nvSpPr>
            <p:spPr>
              <a:xfrm flipH="1">
                <a:off x="8435520" y="3661920"/>
                <a:ext cx="1354680" cy="790200"/>
              </a:xfrm>
              <a:prstGeom prst="line">
                <a:avLst/>
              </a:prstGeom>
              <a:ln w="9360">
                <a:solidFill>
                  <a:schemeClr val="tx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" name="Line 7"/>
              <p:cNvSpPr/>
              <p:nvPr/>
            </p:nvSpPr>
            <p:spPr>
              <a:xfrm>
                <a:off x="9790200" y="3661920"/>
                <a:ext cx="1411200" cy="677520"/>
              </a:xfrm>
              <a:prstGeom prst="line">
                <a:avLst/>
              </a:prstGeom>
              <a:ln w="9360">
                <a:solidFill>
                  <a:schemeClr val="tx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" name="Line 8"/>
              <p:cNvSpPr/>
              <p:nvPr/>
            </p:nvSpPr>
            <p:spPr>
              <a:xfrm flipH="1">
                <a:off x="9282240" y="3661920"/>
                <a:ext cx="507960" cy="79020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" name="Line 9"/>
              <p:cNvSpPr/>
              <p:nvPr/>
            </p:nvSpPr>
            <p:spPr>
              <a:xfrm>
                <a:off x="9790200" y="3661920"/>
                <a:ext cx="507960" cy="677520"/>
              </a:xfrm>
              <a:prstGeom prst="line">
                <a:avLst/>
              </a:prstGeom>
              <a:ln w="9360">
                <a:solidFill>
                  <a:schemeClr val="tx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5" name="CustomShape 10"/>
            <p:cNvSpPr/>
            <p:nvPr/>
          </p:nvSpPr>
          <p:spPr>
            <a:xfrm>
              <a:off x="9169560" y="4452480"/>
              <a:ext cx="282240" cy="282240"/>
            </a:xfrm>
            <a:prstGeom prst="ellipse">
              <a:avLst/>
            </a:prstGeom>
            <a:solidFill>
              <a:srgbClr val="0080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96" name="Group 11"/>
            <p:cNvGrpSpPr/>
            <p:nvPr/>
          </p:nvGrpSpPr>
          <p:grpSpPr>
            <a:xfrm>
              <a:off x="8153280" y="4734720"/>
              <a:ext cx="2314440" cy="845280"/>
              <a:chOff x="8153280" y="4734720"/>
              <a:chExt cx="2314440" cy="845280"/>
            </a:xfrm>
          </p:grpSpPr>
          <p:sp>
            <p:nvSpPr>
              <p:cNvPr id="397" name="Line 12"/>
              <p:cNvSpPr/>
              <p:nvPr/>
            </p:nvSpPr>
            <p:spPr>
              <a:xfrm flipH="1">
                <a:off x="8153280" y="4734720"/>
                <a:ext cx="1133640" cy="845280"/>
              </a:xfrm>
              <a:prstGeom prst="line">
                <a:avLst/>
              </a:prstGeom>
              <a:ln w="9360">
                <a:solidFill>
                  <a:schemeClr val="tx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" name="Line 13"/>
              <p:cNvSpPr/>
              <p:nvPr/>
            </p:nvSpPr>
            <p:spPr>
              <a:xfrm>
                <a:off x="9286920" y="4734720"/>
                <a:ext cx="1180800" cy="845280"/>
              </a:xfrm>
              <a:prstGeom prst="line">
                <a:avLst/>
              </a:prstGeom>
              <a:ln w="9360">
                <a:solidFill>
                  <a:schemeClr val="tx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" name="Line 14"/>
              <p:cNvSpPr/>
              <p:nvPr/>
            </p:nvSpPr>
            <p:spPr>
              <a:xfrm flipH="1">
                <a:off x="8861760" y="4734720"/>
                <a:ext cx="425160" cy="845280"/>
              </a:xfrm>
              <a:prstGeom prst="line">
                <a:avLst/>
              </a:prstGeom>
              <a:ln w="9360">
                <a:solidFill>
                  <a:schemeClr val="bg1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" name="Line 15"/>
              <p:cNvSpPr/>
              <p:nvPr/>
            </p:nvSpPr>
            <p:spPr>
              <a:xfrm>
                <a:off x="9286920" y="4734720"/>
                <a:ext cx="409320" cy="845280"/>
              </a:xfrm>
              <a:prstGeom prst="line">
                <a:avLst/>
              </a:prstGeom>
              <a:ln w="2844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1" name="CustomShape 16"/>
            <p:cNvSpPr/>
            <p:nvPr/>
          </p:nvSpPr>
          <p:spPr>
            <a:xfrm>
              <a:off x="9622800" y="3799800"/>
              <a:ext cx="28224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000000"/>
                  </a:solidFill>
                  <a:latin typeface="Palatino"/>
                </a:rPr>
                <a:t>a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02" name="CustomShape 17"/>
            <p:cNvSpPr/>
            <p:nvPr/>
          </p:nvSpPr>
          <p:spPr>
            <a:xfrm>
              <a:off x="9940320" y="3188880"/>
              <a:ext cx="28224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0000ff"/>
                  </a:solidFill>
                  <a:latin typeface="Palatino"/>
                </a:rPr>
                <a:t>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03" name="CustomShape 18"/>
            <p:cNvSpPr/>
            <p:nvPr/>
          </p:nvSpPr>
          <p:spPr>
            <a:xfrm>
              <a:off x="9519840" y="4325400"/>
              <a:ext cx="122364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008000"/>
                  </a:solidFill>
                  <a:latin typeface="Palatino"/>
                </a:rPr>
                <a:t>s, a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04" name="CustomShape 19"/>
            <p:cNvSpPr/>
            <p:nvPr/>
          </p:nvSpPr>
          <p:spPr>
            <a:xfrm>
              <a:off x="8611200" y="5072040"/>
              <a:ext cx="110340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000000"/>
                  </a:solidFill>
                  <a:latin typeface="Palatino"/>
                </a:rPr>
                <a:t>s,a,s</a:t>
              </a:r>
              <a:r>
                <a:rPr b="0" lang="en-US" sz="2400" spc="-1" strike="noStrike">
                  <a:solidFill>
                    <a:srgbClr val="000000"/>
                  </a:solidFill>
                  <a:latin typeface="Palatino"/>
                </a:rPr>
                <a:t>’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05" name="CustomShape 20"/>
            <p:cNvSpPr/>
            <p:nvPr/>
          </p:nvSpPr>
          <p:spPr>
            <a:xfrm>
              <a:off x="9508680" y="5593320"/>
              <a:ext cx="336960" cy="268920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21"/>
            <p:cNvSpPr/>
            <p:nvPr/>
          </p:nvSpPr>
          <p:spPr>
            <a:xfrm>
              <a:off x="9677520" y="5481720"/>
              <a:ext cx="724320" cy="4561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 rtl="1">
                <a:lnSpc>
                  <a:spcPct val="100000"/>
                </a:lnSpc>
                <a:spcBef>
                  <a:spcPts val="1199"/>
                </a:spcBef>
              </a:pPr>
              <a:r>
                <a:rPr b="0" lang="en-US" sz="2400" spc="-1" strike="noStrike">
                  <a:solidFill>
                    <a:srgbClr val="0000ff"/>
                  </a:solidFill>
                  <a:latin typeface="Palatino"/>
                </a:rPr>
                <a:t>s</a:t>
              </a:r>
              <a:r>
                <a:rPr b="0" lang="en-US" sz="2400" spc="-1" strike="noStrike">
                  <a:solidFill>
                    <a:srgbClr val="0000ff"/>
                  </a:solidFill>
                  <a:latin typeface="Palatino"/>
                </a:rPr>
                <a:t>’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8" dur="indefinite" restart="never" nodeType="tmRoot">
          <p:childTnLst>
            <p:seq>
              <p:cTn id="509" dur="indefinite" nodeType="mainSeq">
                <p:childTnLst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nf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or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ce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in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g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--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ve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rv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ie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380880" y="1189080"/>
            <a:ext cx="11353320" cy="5668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Passive Reinforcement Learning (= how to learn from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Model-based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Learn the MDP model from experiences, then solve the MDP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1" lang="en-US" sz="24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Model-free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Forego learning the MDP model, directly learn V or Q: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Value learning – learns value of a fixed policy; 2 approaches: Direct Evaluation &amp; TD Learning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1" lang="en-US" sz="18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Q learning – learns Q values of the optimal policy (uses a Q version of TD Learning)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Active Reinforcement Learning (= agent also needs to decide how to </a:t>
            </a: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collect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Key challenges: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efficiently explore?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trade off exploration &lt;&gt; exploitation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Q-Value Iteration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602640" y="1406880"/>
            <a:ext cx="11277360" cy="48002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8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Value iteration: find successive (depth-limited) values</a:t>
            </a:r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Start with V</a:t>
            </a:r>
            <a:r>
              <a:rPr b="0" lang="en-US" sz="2000" spc="-1" strike="noStrike" baseline="-25000">
                <a:solidFill>
                  <a:srgbClr val="404040"/>
                </a:solidFill>
                <a:latin typeface="Palatino"/>
              </a:rPr>
              <a:t>0</a:t>
            </a: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(s) = 0, which we know is right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Given V</a:t>
            </a:r>
            <a:r>
              <a:rPr b="0" lang="en-US" sz="2000" spc="-1" strike="noStrike" baseline="-25000">
                <a:solidFill>
                  <a:srgbClr val="404040"/>
                </a:solidFill>
                <a:latin typeface="Palatino"/>
              </a:rPr>
              <a:t>k</a:t>
            </a: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, calculate the depth k+1 values for all states: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8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Palatino"/>
              </a:rPr>
              <a:t>But Q-values are more useful, so compute them instead</a:t>
            </a:r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Start with Q</a:t>
            </a:r>
            <a:r>
              <a:rPr b="0" lang="en-US" sz="2000" spc="-1" strike="noStrike" baseline="-25000">
                <a:solidFill>
                  <a:srgbClr val="404040"/>
                </a:solidFill>
                <a:latin typeface="Palatino"/>
              </a:rPr>
              <a:t>0</a:t>
            </a: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(s,a) = 0, which we know is right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Given Q</a:t>
            </a:r>
            <a:r>
              <a:rPr b="0" lang="en-US" sz="2000" spc="-1" strike="noStrike" baseline="-25000">
                <a:solidFill>
                  <a:srgbClr val="404040"/>
                </a:solidFill>
                <a:latin typeface="Palatino"/>
              </a:rPr>
              <a:t>k</a:t>
            </a:r>
            <a:r>
              <a:rPr b="0" lang="en-US" sz="2000" spc="-1" strike="noStrike">
                <a:solidFill>
                  <a:srgbClr val="404040"/>
                </a:solidFill>
                <a:latin typeface="Palatino"/>
              </a:rPr>
              <a:t>, calculate the depth k+1 q-values for all q-states: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</p:txBody>
      </p:sp>
      <p:pic>
        <p:nvPicPr>
          <p:cNvPr id="411" name="Picture 8" descr="txp_fig"/>
          <p:cNvPicPr/>
          <p:nvPr/>
        </p:nvPicPr>
        <p:blipFill>
          <a:blip r:embed="rId1"/>
          <a:stretch/>
        </p:blipFill>
        <p:spPr>
          <a:xfrm>
            <a:off x="1633680" y="2662200"/>
            <a:ext cx="7265160" cy="690480"/>
          </a:xfrm>
          <a:prstGeom prst="rect">
            <a:avLst/>
          </a:prstGeom>
          <a:ln>
            <a:noFill/>
          </a:ln>
        </p:spPr>
      </p:pic>
      <p:sp>
        <p:nvSpPr>
          <p:cNvPr id="412" name="Line 3"/>
          <p:cNvSpPr/>
          <p:nvPr/>
        </p:nvSpPr>
        <p:spPr>
          <a:xfrm flipH="1">
            <a:off x="6172200" y="3538440"/>
            <a:ext cx="307800" cy="612720"/>
          </a:xfrm>
          <a:prstGeom prst="line">
            <a:avLst/>
          </a:prstGeom>
          <a:ln w="936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13" name="Picture 9" descr="txp_fig"/>
          <p:cNvPicPr/>
          <p:nvPr/>
        </p:nvPicPr>
        <p:blipFill>
          <a:blip r:embed="rId2"/>
          <a:srcRect l="0" t="0" r="75585" b="0"/>
          <a:stretch/>
        </p:blipFill>
        <p:spPr>
          <a:xfrm>
            <a:off x="1663920" y="5421960"/>
            <a:ext cx="1993320" cy="765000"/>
          </a:xfrm>
          <a:prstGeom prst="rect">
            <a:avLst/>
          </a:prstGeom>
          <a:ln>
            <a:noFill/>
          </a:ln>
        </p:spPr>
      </p:pic>
      <p:pic>
        <p:nvPicPr>
          <p:cNvPr id="414" name="Picture 7" descr="txp_fig"/>
          <p:cNvPicPr/>
          <p:nvPr/>
        </p:nvPicPr>
        <p:blipFill>
          <a:blip r:embed="rId3"/>
          <a:srcRect l="0" t="0" r="26130" b="0"/>
          <a:stretch/>
        </p:blipFill>
        <p:spPr>
          <a:xfrm>
            <a:off x="1663920" y="5424120"/>
            <a:ext cx="6031800" cy="765000"/>
          </a:xfrm>
          <a:prstGeom prst="rect">
            <a:avLst/>
          </a:prstGeom>
          <a:ln>
            <a:noFill/>
          </a:ln>
        </p:spPr>
      </p:pic>
      <p:pic>
        <p:nvPicPr>
          <p:cNvPr id="415" name="Picture 10" descr="txp_fig"/>
          <p:cNvPicPr/>
          <p:nvPr/>
        </p:nvPicPr>
        <p:blipFill>
          <a:blip r:embed="rId4"/>
          <a:stretch/>
        </p:blipFill>
        <p:spPr>
          <a:xfrm>
            <a:off x="1663920" y="5421960"/>
            <a:ext cx="8165520" cy="76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0" dur="indefinite" restart="never" nodeType="tmRoot">
          <p:childTnLst>
            <p:seq>
              <p:cTn id="531" dur="indefinite" nodeType="mainSeq">
                <p:childTnLst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Q-Learning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Q-Learning: sample-based Q-value iteration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Learn Q(s,a) values as you go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Receive a sample (s,a,s’,r)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Consider your old estimate: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Consider your new sample estimate: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Incorporate the new estimate into a running average: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</p:txBody>
      </p:sp>
      <p:pic>
        <p:nvPicPr>
          <p:cNvPr id="418" name="Picture 4" descr="txp_fig"/>
          <p:cNvPicPr/>
          <p:nvPr/>
        </p:nvPicPr>
        <p:blipFill>
          <a:blip r:embed="rId1"/>
          <a:stretch/>
        </p:blipFill>
        <p:spPr>
          <a:xfrm>
            <a:off x="5158440" y="3592800"/>
            <a:ext cx="1023480" cy="320400"/>
          </a:xfrm>
          <a:prstGeom prst="rect">
            <a:avLst/>
          </a:prstGeom>
          <a:ln w="9360">
            <a:noFill/>
          </a:ln>
        </p:spPr>
      </p:pic>
      <p:pic>
        <p:nvPicPr>
          <p:cNvPr id="419" name="Picture 8" descr="txp_fig"/>
          <p:cNvPicPr/>
          <p:nvPr/>
        </p:nvPicPr>
        <p:blipFill>
          <a:blip r:embed="rId2"/>
          <a:stretch/>
        </p:blipFill>
        <p:spPr>
          <a:xfrm>
            <a:off x="1752480" y="6187320"/>
            <a:ext cx="5692320" cy="315720"/>
          </a:xfrm>
          <a:prstGeom prst="rect">
            <a:avLst/>
          </a:prstGeom>
          <a:ln w="9360">
            <a:noFill/>
          </a:ln>
        </p:spPr>
      </p:pic>
      <p:pic>
        <p:nvPicPr>
          <p:cNvPr id="420" name="Picture 7" descr="txp_fig"/>
          <p:cNvPicPr/>
          <p:nvPr/>
        </p:nvPicPr>
        <p:blipFill>
          <a:blip r:embed="rId3"/>
          <a:stretch/>
        </p:blipFill>
        <p:spPr>
          <a:xfrm>
            <a:off x="1470960" y="4678920"/>
            <a:ext cx="4525560" cy="437760"/>
          </a:xfrm>
          <a:prstGeom prst="rect">
            <a:avLst/>
          </a:prstGeom>
          <a:ln w="9360">
            <a:noFill/>
          </a:ln>
        </p:spPr>
      </p:pic>
      <p:pic>
        <p:nvPicPr>
          <p:cNvPr id="421" name="Picture 10" descr="txp_fig"/>
          <p:cNvPicPr/>
          <p:nvPr/>
        </p:nvPicPr>
        <p:blipFill>
          <a:blip r:embed="rId4"/>
          <a:stretch/>
        </p:blipFill>
        <p:spPr>
          <a:xfrm>
            <a:off x="1523880" y="1828800"/>
            <a:ext cx="8165520" cy="765000"/>
          </a:xfrm>
          <a:prstGeom prst="rect">
            <a:avLst/>
          </a:prstGeom>
          <a:ln>
            <a:noFill/>
          </a:ln>
        </p:spPr>
      </p:pic>
      <p:sp>
        <p:nvSpPr>
          <p:cNvPr id="422" name="CustomShape 3"/>
          <p:cNvSpPr/>
          <p:nvPr/>
        </p:nvSpPr>
        <p:spPr>
          <a:xfrm>
            <a:off x="6324480" y="449568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Palatino"/>
              </a:rPr>
              <a:t>no longer policy evaluation!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5"/>
          <a:stretch/>
        </p:blipFill>
        <p:spPr>
          <a:xfrm>
            <a:off x="8305920" y="2599200"/>
            <a:ext cx="3505320" cy="297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0" dur="indefinite" restart="never" nodeType="tmRoot">
          <p:childTnLst>
            <p:seq>
              <p:cTn id="561" dur="indefinite" nodeType="mainSeq">
                <p:childTnLst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Q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-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ti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228600" y="1371600"/>
            <a:ext cx="975312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Amazing result: Q-learning converges to optimal policy -- even if you’re acting suboptimally!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This is called </a:t>
            </a:r>
            <a:r>
              <a:rPr b="0" lang="en-US" sz="2800" spc="-1" strike="noStrike">
                <a:solidFill>
                  <a:srgbClr val="c00000"/>
                </a:solidFill>
                <a:latin typeface="Palatino"/>
              </a:rPr>
              <a:t>off-policy learning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Caveats: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You have to explore enough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You have to eventually make the learning rate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marL="743040" indent="-28548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	</a:t>
            </a: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small enough</a:t>
            </a:r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  <a:tabLst>
                <a:tab algn="l" pos="0"/>
              </a:tabLst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… </a:t>
            </a: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but not decrease it too quickly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  <a:tabLst>
                <a:tab algn="l" pos="0"/>
              </a:tabLst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Basically, in the limit, it doesn’t matter how you select actions (!)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</p:txBody>
      </p:sp>
      <p:pic>
        <p:nvPicPr>
          <p:cNvPr id="426" name="Picture 1" descr=""/>
          <p:cNvPicPr/>
          <p:nvPr/>
        </p:nvPicPr>
        <p:blipFill>
          <a:blip r:embed="rId1"/>
          <a:stretch/>
        </p:blipFill>
        <p:spPr>
          <a:xfrm>
            <a:off x="7391880" y="2666880"/>
            <a:ext cx="3884400" cy="27975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Vi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of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Q-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ng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--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id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w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orl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938240" y="1143000"/>
            <a:ext cx="8314920" cy="519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8" dur="indefinite" restart="never" nodeType="tmRoot">
          <p:childTnLst>
            <p:seq>
              <p:cTn id="599" restart="whenNotActive" nodeType="interactiveSeq" fill="hold">
                <p:stCondLst>
                  <p:cond delay="0" evt="onClick">
                    <p:tgtEl>
                      <p:spTgt spid="428"/>
                    </p:tgtEl>
                  </p:cond>
                </p:stCondLst>
                <p:childTnLst>
                  <p:par>
                    <p:cTn id="600" fill="hold">
                      <p:stCondLst>
                        <p:cond delay="0" evt="onClick">
                          <p:tgtEl>
                            <p:spTgt spid="428"/>
                          </p:tgtEl>
                        </p:cond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3" dur="1" fill="hold"/>
                                        <p:tgtEl>
                                          <p:spTgt spid="4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Vi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eo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of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Q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-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--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w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950840" y="1143000"/>
            <a:ext cx="8290080" cy="518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4" dur="indefinite" restart="never" nodeType="tmRoot">
          <p:childTnLst>
            <p:seq>
              <p:cTn id="605" restart="whenNotActive" nodeType="interactiveSeq" fill="hold">
                <p:stCondLst>
                  <p:cond delay="0" evt="onClick">
                    <p:tgtEl>
                      <p:spTgt spid="430"/>
                    </p:tgtEl>
                  </p:cond>
                </p:stCondLst>
                <p:childTnLst>
                  <p:par>
                    <p:cTn id="606" fill="hold">
                      <p:stCondLst>
                        <p:cond delay="0" evt="onClick">
                          <p:tgtEl>
                            <p:spTgt spid="430"/>
                          </p:tgtEl>
                        </p:cond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9" dur="1" fill="hold"/>
                                        <p:tgtEl>
                                          <p:spTgt spid="4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457200" y="1417680"/>
            <a:ext cx="1104876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Still assume a Markov decision process (MDP):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A </a:t>
            </a:r>
            <a:r>
              <a:rPr b="0" lang="en-US" sz="2400" spc="-1" strike="noStrike">
                <a:solidFill>
                  <a:srgbClr val="cc0000"/>
                </a:solidFill>
                <a:latin typeface="Palatino"/>
                <a:ea typeface="ＭＳ Ｐゴシック"/>
              </a:rPr>
              <a:t>set of states s </a:t>
            </a:r>
            <a:r>
              <a:rPr b="0" lang="en-US" sz="2400" spc="-1" strike="noStrike">
                <a:solidFill>
                  <a:srgbClr val="cc0000"/>
                </a:solidFill>
                <a:latin typeface="Symbol"/>
                <a:ea typeface="ＭＳ Ｐゴシック"/>
              </a:rPr>
              <a:t></a:t>
            </a:r>
            <a:r>
              <a:rPr b="0" lang="en-US" sz="2400" spc="-1" strike="noStrike">
                <a:solidFill>
                  <a:srgbClr val="cc0000"/>
                </a:solidFill>
                <a:latin typeface="Palatino"/>
                <a:ea typeface="ＭＳ Ｐゴシック"/>
              </a:rPr>
              <a:t> S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A </a:t>
            </a:r>
            <a:r>
              <a:rPr b="0" lang="en-US" sz="2400" spc="-1" strike="noStrike">
                <a:solidFill>
                  <a:srgbClr val="cc0000"/>
                </a:solidFill>
                <a:latin typeface="Palatino"/>
                <a:ea typeface="ＭＳ Ｐゴシック"/>
              </a:rPr>
              <a:t>set of actions (per state) A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A </a:t>
            </a:r>
            <a:r>
              <a:rPr b="0" lang="en-US" sz="2400" spc="-1" strike="noStrike">
                <a:solidFill>
                  <a:srgbClr val="cc0000"/>
                </a:solidFill>
                <a:latin typeface="Palatino"/>
                <a:ea typeface="ＭＳ Ｐゴシック"/>
              </a:rPr>
              <a:t>model T(s,a,s’)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A </a:t>
            </a:r>
            <a:r>
              <a:rPr b="0" lang="en-US" sz="2400" spc="-1" strike="noStrike">
                <a:solidFill>
                  <a:srgbClr val="cc0000"/>
                </a:solidFill>
                <a:latin typeface="Palatino"/>
                <a:ea typeface="ＭＳ Ｐゴシック"/>
              </a:rPr>
              <a:t>reward function R(s,a,s’)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Still looking for a policy </a:t>
            </a:r>
            <a:r>
              <a:rPr b="0" lang="en-US" sz="2800" spc="-1" strike="noStrike">
                <a:solidFill>
                  <a:srgbClr val="cc0000"/>
                </a:solidFill>
                <a:latin typeface="Palatino"/>
                <a:ea typeface="ＭＳ Ｐゴシック"/>
              </a:rPr>
              <a:t>π*(</a:t>
            </a:r>
            <a:r>
              <a:rPr b="0" lang="en-US" sz="2800" spc="-1" strike="noStrike">
                <a:solidFill>
                  <a:srgbClr val="cc0000"/>
                </a:solidFill>
                <a:latin typeface="Palatino"/>
                <a:ea typeface="ＭＳ Ｐゴシック"/>
              </a:rPr>
              <a:t>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New twist: </a:t>
            </a:r>
            <a:r>
              <a:rPr b="0" lang="en-US" sz="2800" spc="-1" strike="noStrike">
                <a:solidFill>
                  <a:srgbClr val="cc0000"/>
                </a:solidFill>
                <a:latin typeface="Palatino"/>
                <a:ea typeface="ＭＳ Ｐゴシック"/>
              </a:rPr>
              <a:t>don’t know T or R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I.e. we don’t know which states are good or what the actions do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Must actually try actions and states out to learn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</p:txBody>
      </p:sp>
      <p:pic>
        <p:nvPicPr>
          <p:cNvPr id="107" name="Picture 3" descr=""/>
          <p:cNvPicPr/>
          <p:nvPr/>
        </p:nvPicPr>
        <p:blipFill>
          <a:blip r:embed="rId1"/>
          <a:stretch/>
        </p:blipFill>
        <p:spPr>
          <a:xfrm>
            <a:off x="6019920" y="2103840"/>
            <a:ext cx="5437080" cy="1982160"/>
          </a:xfrm>
          <a:prstGeom prst="rect">
            <a:avLst/>
          </a:prstGeom>
          <a:ln w="9360">
            <a:noFill/>
          </a:ln>
        </p:spPr>
      </p:pic>
      <p:grpSp>
        <p:nvGrpSpPr>
          <p:cNvPr id="108" name="Group 3"/>
          <p:cNvGrpSpPr/>
          <p:nvPr/>
        </p:nvGrpSpPr>
        <p:grpSpPr>
          <a:xfrm>
            <a:off x="5867280" y="1905120"/>
            <a:ext cx="5181480" cy="2445840"/>
            <a:chOff x="5867280" y="1905120"/>
            <a:chExt cx="5181480" cy="2445840"/>
          </a:xfrm>
        </p:grpSpPr>
        <p:sp>
          <p:nvSpPr>
            <p:cNvPr id="109" name="CustomShape 4"/>
            <p:cNvSpPr/>
            <p:nvPr/>
          </p:nvSpPr>
          <p:spPr>
            <a:xfrm>
              <a:off x="5867280" y="2743200"/>
              <a:ext cx="816480" cy="1294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CustomShape 5"/>
            <p:cNvSpPr/>
            <p:nvPr/>
          </p:nvSpPr>
          <p:spPr>
            <a:xfrm>
              <a:off x="6553080" y="3817800"/>
              <a:ext cx="1676160" cy="533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CustomShape 6"/>
            <p:cNvSpPr/>
            <p:nvPr/>
          </p:nvSpPr>
          <p:spPr>
            <a:xfrm>
              <a:off x="6172200" y="3505320"/>
              <a:ext cx="685440" cy="533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CustomShape 7"/>
            <p:cNvSpPr/>
            <p:nvPr/>
          </p:nvSpPr>
          <p:spPr>
            <a:xfrm>
              <a:off x="7086600" y="2057400"/>
              <a:ext cx="1546920" cy="990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CustomShape 8"/>
            <p:cNvSpPr/>
            <p:nvPr/>
          </p:nvSpPr>
          <p:spPr>
            <a:xfrm>
              <a:off x="9601200" y="1981080"/>
              <a:ext cx="1447560" cy="1066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CustomShape 9"/>
            <p:cNvSpPr/>
            <p:nvPr/>
          </p:nvSpPr>
          <p:spPr>
            <a:xfrm>
              <a:off x="7948080" y="1905120"/>
              <a:ext cx="1828440" cy="456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" name="CustomShape 10"/>
            <p:cNvSpPr/>
            <p:nvPr/>
          </p:nvSpPr>
          <p:spPr>
            <a:xfrm rot="10800000">
              <a:off x="8405640" y="2514960"/>
              <a:ext cx="304560" cy="22824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CustomShape 11"/>
            <p:cNvSpPr/>
            <p:nvPr/>
          </p:nvSpPr>
          <p:spPr>
            <a:xfrm>
              <a:off x="7696080" y="3200400"/>
              <a:ext cx="1654560" cy="837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Reinforcement Learning -- Overview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380880" y="1189080"/>
            <a:ext cx="11353320" cy="5668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Passive Reinforcement Learning (= how to learn from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Model-based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Learn the MDP model from experiences, then solve the MDP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Model-free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Forego learning the MDP model, directly learn V or Q: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Value learning – learns value of a fixed policy; 2 approaches: Direct Evaluation &amp; TD Learning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Q learning – learns Q values of the optimal policy (uses a Q version of TD Learning)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1" lang="en-US" sz="28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Active Reinforcement Learning (= agent also needs to decide how </a:t>
            </a:r>
            <a:r>
              <a:rPr b="1" lang="en-US" sz="2800" spc="-1" strike="noStrike">
                <a:solidFill>
                  <a:srgbClr val="c00000"/>
                </a:solidFill>
                <a:latin typeface="Palatino"/>
                <a:ea typeface="ＭＳ Ｐゴシック"/>
              </a:rPr>
              <a:t>to collect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Key challenges: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efficiently explore?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trade off exploration &lt;&gt; exploitation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cti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ve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nf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ce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4" name="Picture 2" descr=""/>
          <p:cNvPicPr/>
          <p:nvPr/>
        </p:nvPicPr>
        <p:blipFill>
          <a:blip r:embed="rId1"/>
          <a:stretch/>
        </p:blipFill>
        <p:spPr>
          <a:xfrm>
            <a:off x="305280" y="1447920"/>
            <a:ext cx="4541400" cy="2361960"/>
          </a:xfrm>
          <a:prstGeom prst="rect">
            <a:avLst/>
          </a:prstGeom>
          <a:ln>
            <a:noFill/>
          </a:ln>
        </p:spPr>
      </p:pic>
      <p:pic>
        <p:nvPicPr>
          <p:cNvPr id="435" name="Picture 2" descr=""/>
          <p:cNvPicPr/>
          <p:nvPr/>
        </p:nvPicPr>
        <p:blipFill>
          <a:blip r:embed="rId2"/>
          <a:stretch/>
        </p:blipFill>
        <p:spPr>
          <a:xfrm>
            <a:off x="3814920" y="2365200"/>
            <a:ext cx="4805280" cy="2816280"/>
          </a:xfrm>
          <a:prstGeom prst="rect">
            <a:avLst/>
          </a:prstGeom>
          <a:ln>
            <a:noFill/>
          </a:ln>
        </p:spPr>
      </p:pic>
      <p:pic>
        <p:nvPicPr>
          <p:cNvPr id="436" name="Picture 3" descr=""/>
          <p:cNvPicPr/>
          <p:nvPr/>
        </p:nvPicPr>
        <p:blipFill>
          <a:blip r:embed="rId3"/>
          <a:stretch/>
        </p:blipFill>
        <p:spPr>
          <a:xfrm>
            <a:off x="7546320" y="4038480"/>
            <a:ext cx="4338360" cy="226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Act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ive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Rei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nfo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rce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nt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arn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228600" y="1371600"/>
            <a:ext cx="10210320" cy="4525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Full reinforcement learning: optimal policies (like value iteration)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You don’t know the transitions T(s,a,s’)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You don’t know the rewards R(s,a,s’)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You choose the actions now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cc0000"/>
                </a:solidFill>
                <a:latin typeface="Palatino"/>
              </a:rPr>
              <a:t>Goal: learn the optimal policy / values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9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</a:rPr>
              <a:t>In this case: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Learner makes choices!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Fundamental tradeoff: exploration vs. exploitation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This is NOT offline planning!  You actually take actions in the world and find out what happens…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</p:txBody>
      </p:sp>
      <p:pic>
        <p:nvPicPr>
          <p:cNvPr id="439" name="Picture 2" descr=""/>
          <p:cNvPicPr/>
          <p:nvPr/>
        </p:nvPicPr>
        <p:blipFill>
          <a:blip r:embed="rId1"/>
          <a:stretch/>
        </p:blipFill>
        <p:spPr>
          <a:xfrm>
            <a:off x="6935400" y="2133720"/>
            <a:ext cx="4239360" cy="204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at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vs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.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ta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ti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</p:txBody>
      </p:sp>
      <p:pic>
        <p:nvPicPr>
          <p:cNvPr id="442" name="Picture 2" descr=""/>
          <p:cNvPicPr/>
          <p:nvPr/>
        </p:nvPicPr>
        <p:blipFill>
          <a:blip r:embed="rId1"/>
          <a:stretch/>
        </p:blipFill>
        <p:spPr>
          <a:xfrm>
            <a:off x="1790640" y="914400"/>
            <a:ext cx="8572320" cy="571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Vi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de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o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of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De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o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Q-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lea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rni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ng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–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an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ua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l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Ex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pl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or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ati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on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–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Bri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dg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e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Gr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id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944000" y="1143000"/>
            <a:ext cx="8303760" cy="518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0" dur="indefinite" restart="never" nodeType="tmRoot">
          <p:childTnLst>
            <p:seq>
              <p:cTn id="611" restart="whenNotActive" nodeType="interactiveSeq" fill="hold">
                <p:stCondLst>
                  <p:cond delay="0" evt="onClick">
                    <p:tgtEl>
                      <p:spTgt spid="444"/>
                    </p:tgtEl>
                  </p:cond>
                </p:stCondLst>
                <p:childTnLst>
                  <p:par>
                    <p:cTn id="612" fill="hold">
                      <p:stCondLst>
                        <p:cond delay="0" evt="onClick">
                          <p:tgtEl>
                            <p:spTgt spid="444"/>
                          </p:tgtEl>
                        </p:cond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5" dur="1" fill="hold"/>
                                        <p:tgtEl>
                                          <p:spTgt spid="4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How to Explore?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457200" y="1447920"/>
            <a:ext cx="8000640" cy="5028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90000"/>
              </a:lnSpc>
              <a:spcBef>
                <a:spcPts val="64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3200" spc="-1" strike="noStrike">
                <a:solidFill>
                  <a:srgbClr val="000000"/>
                </a:solidFill>
                <a:latin typeface="Palatino"/>
              </a:rPr>
              <a:t>Several schemes for forcing exploration</a:t>
            </a:r>
            <a:endParaRPr b="0" lang="en-US" sz="32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404040"/>
                </a:solidFill>
                <a:latin typeface="Palatino"/>
              </a:rPr>
              <a:t>Simplest: random actions (</a:t>
            </a:r>
            <a:r>
              <a:rPr b="0" lang="en-US" sz="2800" spc="-1" strike="noStrike">
                <a:solidFill>
                  <a:srgbClr val="404040"/>
                </a:solidFill>
                <a:latin typeface="DejaVu Sans"/>
                <a:ea typeface="DejaVu Sans"/>
              </a:rPr>
              <a:t>ϵ</a:t>
            </a:r>
            <a:r>
              <a:rPr b="0" lang="en-US" sz="2800" spc="-1" strike="noStrike">
                <a:solidFill>
                  <a:srgbClr val="404040"/>
                </a:solidFill>
                <a:latin typeface="Palatino"/>
              </a:rPr>
              <a:t>-greedy)</a:t>
            </a:r>
            <a:endParaRPr b="0" lang="en-US" sz="28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Every time step, flip a coin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With (small) probability </a:t>
            </a:r>
            <a:r>
              <a:rPr b="0" lang="en-US" sz="2400" spc="-1" strike="noStrike">
                <a:solidFill>
                  <a:srgbClr val="404040"/>
                </a:solidFill>
                <a:latin typeface="DejaVu Sans"/>
                <a:ea typeface="DejaVu Sans"/>
              </a:rPr>
              <a:t>ϵ</a:t>
            </a: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, act randomly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With (large) probability 1-</a:t>
            </a:r>
            <a:r>
              <a:rPr b="0" lang="en-US" sz="2400" spc="-1" strike="noStrike">
                <a:solidFill>
                  <a:srgbClr val="404040"/>
                </a:solidFill>
                <a:latin typeface="DejaVu Sans"/>
                <a:ea typeface="DejaVu Sans"/>
              </a:rPr>
              <a:t>ϵ</a:t>
            </a: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, act on current policy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404040"/>
                </a:solidFill>
                <a:latin typeface="Palatino"/>
              </a:rPr>
              <a:t>Problems with random actions?</a:t>
            </a:r>
            <a:endParaRPr b="0" lang="en-US" sz="28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You do eventually explore the space, but keep thrashing around once learning is done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One solution: lower </a:t>
            </a:r>
            <a:r>
              <a:rPr b="0" lang="en-US" sz="2400" spc="-1" strike="noStrike">
                <a:solidFill>
                  <a:srgbClr val="404040"/>
                </a:solidFill>
                <a:latin typeface="DejaVu Sans"/>
                <a:ea typeface="DejaVu Sans"/>
              </a:rPr>
              <a:t>ϵ</a:t>
            </a: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 over time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90000"/>
              </a:lnSpc>
              <a:spcBef>
                <a:spcPts val="47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</a:rPr>
              <a:t>Another solution: exploration functions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>
              <a:lnSpc>
                <a:spcPct val="90000"/>
              </a:lnSpc>
              <a:spcBef>
                <a:spcPts val="641"/>
              </a:spcBef>
            </a:pPr>
            <a:endParaRPr b="0" lang="en-US" sz="2400" spc="-1" strike="noStrike">
              <a:solidFill>
                <a:srgbClr val="000000"/>
              </a:solidFill>
              <a:latin typeface="Palatino"/>
            </a:endParaRPr>
          </a:p>
        </p:txBody>
      </p:sp>
      <p:pic>
        <p:nvPicPr>
          <p:cNvPr id="447" name="Picture 1" descr=""/>
          <p:cNvPicPr/>
          <p:nvPr/>
        </p:nvPicPr>
        <p:blipFill>
          <a:blip r:embed="rId1"/>
          <a:stretch/>
        </p:blipFill>
        <p:spPr>
          <a:xfrm>
            <a:off x="8384400" y="1600200"/>
            <a:ext cx="3347640" cy="4266720"/>
          </a:xfrm>
          <a:prstGeom prst="rect">
            <a:avLst/>
          </a:prstGeom>
          <a:ln>
            <a:noFill/>
          </a:ln>
        </p:spPr>
      </p:pic>
      <p:sp>
        <p:nvSpPr>
          <p:cNvPr id="448" name="CustomShape 3"/>
          <p:cNvSpPr/>
          <p:nvPr/>
        </p:nvSpPr>
        <p:spPr>
          <a:xfrm>
            <a:off x="5867280" y="6211800"/>
            <a:ext cx="6324120" cy="54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  <a:spcBef>
                <a:spcPts val="601"/>
              </a:spcBef>
            </a:pPr>
            <a:r>
              <a:rPr b="0" lang="en-US" sz="1500" spc="-1" strike="noStrike">
                <a:solidFill>
                  <a:srgbClr val="cc0000"/>
                </a:solidFill>
                <a:latin typeface="Calibri"/>
              </a:rPr>
              <a:t>[Demo: Q-learning – manual exploration – bridge grid (L10D5)] [Demo: Q-learning – epsilon-greedy -- crawler (L10D3)]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6" dur="indefinite" restart="never" nodeType="tmRoot">
          <p:childTnLst>
            <p:seq>
              <p:cTn id="617" dur="indefinite" nodeType="mainSeq">
                <p:childTnLst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Vi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de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o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of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De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o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Q-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lea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rni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ng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–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Ep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sil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on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-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Gr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ee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dy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–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Cr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aw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ler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523880" y="1143000"/>
            <a:ext cx="9143640" cy="571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0" dur="indefinite" restart="never" nodeType="tmRoot">
          <p:childTnLst>
            <p:seq>
              <p:cTn id="651" restart="whenNotActive" nodeType="interactiveSeq" fill="hold">
                <p:stCondLst>
                  <p:cond delay="0" evt="onClick">
                    <p:tgtEl>
                      <p:spTgt spid="450"/>
                    </p:tgtEl>
                  </p:cond>
                </p:stCondLst>
                <p:childTnLst>
                  <p:par>
                    <p:cTn id="652" fill="hold">
                      <p:stCondLst>
                        <p:cond delay="0" evt="onClick">
                          <p:tgtEl>
                            <p:spTgt spid="450"/>
                          </p:tgtEl>
                        </p:cond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5" dur="1" fill="hold"/>
                                        <p:tgtEl>
                                          <p:spTgt spid="4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at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nc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ti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304920" y="1219320"/>
            <a:ext cx="1150596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600" spc="-1" strike="noStrike">
                <a:solidFill>
                  <a:srgbClr val="000000"/>
                </a:solidFill>
                <a:latin typeface="Palatino"/>
              </a:rPr>
              <a:t>When to explore?</a:t>
            </a:r>
            <a:endParaRPr b="0" lang="en-US" sz="26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Random actions: explore a fixed amount</a:t>
            </a:r>
            <a:endParaRPr b="0" lang="en-US" sz="22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Better idea: explore areas whose badness is not</a:t>
            </a:r>
            <a:endParaRPr b="0" lang="en-US" sz="2200" spc="-1" strike="noStrike">
              <a:solidFill>
                <a:srgbClr val="404040"/>
              </a:solidFill>
              <a:latin typeface="Palatino"/>
            </a:endParaRPr>
          </a:p>
          <a:p>
            <a:pPr marL="743040" indent="-285480">
              <a:lnSpc>
                <a:spcPct val="100000"/>
              </a:lnSpc>
              <a:spcBef>
                <a:spcPts val="77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	</a:t>
            </a: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(yet) established, eventually stop exploring</a:t>
            </a:r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Palatino"/>
              </a:rPr>
              <a:t>Exploration function</a:t>
            </a:r>
            <a:endParaRPr b="0" lang="en-US" sz="26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Takes a value estimate u and a visit count n, and</a:t>
            </a:r>
            <a:endParaRPr b="0" lang="en-US" sz="2200" spc="-1" strike="noStrike">
              <a:solidFill>
                <a:srgbClr val="404040"/>
              </a:solidFill>
              <a:latin typeface="Palatino"/>
            </a:endParaRPr>
          </a:p>
          <a:p>
            <a:pPr marL="743040" indent="-285480">
              <a:lnSpc>
                <a:spcPct val="100000"/>
              </a:lnSpc>
              <a:spcBef>
                <a:spcPts val="77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	</a:t>
            </a: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returns an optimistic utility, e.g.</a:t>
            </a:r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  <a:p>
            <a:pPr marL="743040" indent="-28548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Note: this propagates the “bonus” back to states that lead to unknown states as well!</a:t>
            </a:r>
            <a:endParaRPr b="0" lang="en-US" sz="2200" spc="-1" strike="noStrike">
              <a:solidFill>
                <a:srgbClr val="404040"/>
              </a:solidFill>
              <a:latin typeface="Palatino"/>
            </a:endParaRPr>
          </a:p>
          <a:p>
            <a:pPr marL="743040" indent="-28548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	</a:t>
            </a: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	</a:t>
            </a: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	</a:t>
            </a:r>
            <a:r>
              <a:rPr b="0" lang="en-US" sz="2200" spc="-1" strike="noStrike">
                <a:solidFill>
                  <a:srgbClr val="404040"/>
                </a:solidFill>
                <a:latin typeface="Palatino"/>
              </a:rPr>
              <a:t>	</a:t>
            </a:r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</p:txBody>
      </p:sp>
      <p:pic>
        <p:nvPicPr>
          <p:cNvPr id="453" name="Picture 2" descr=""/>
          <p:cNvPicPr/>
          <p:nvPr/>
        </p:nvPicPr>
        <p:blipFill>
          <a:blip r:embed="rId1"/>
          <a:stretch/>
        </p:blipFill>
        <p:spPr>
          <a:xfrm>
            <a:off x="8094600" y="1219320"/>
            <a:ext cx="4097160" cy="2971440"/>
          </a:xfrm>
          <a:prstGeom prst="rect">
            <a:avLst/>
          </a:prstGeom>
          <a:ln>
            <a:noFill/>
          </a:ln>
        </p:spPr>
      </p:pic>
      <p:pic>
        <p:nvPicPr>
          <p:cNvPr id="454" name="Picture 14" descr="txp_fig"/>
          <p:cNvPicPr/>
          <p:nvPr/>
        </p:nvPicPr>
        <p:blipFill>
          <a:blip r:embed="rId2"/>
          <a:stretch/>
        </p:blipFill>
        <p:spPr>
          <a:xfrm>
            <a:off x="5638680" y="4267080"/>
            <a:ext cx="2494800" cy="304200"/>
          </a:xfrm>
          <a:prstGeom prst="rect">
            <a:avLst/>
          </a:prstGeom>
          <a:ln>
            <a:noFill/>
          </a:ln>
        </p:spPr>
      </p:pic>
      <p:pic>
        <p:nvPicPr>
          <p:cNvPr id="455" name="Picture 8" descr="txp_fig"/>
          <p:cNvPicPr/>
          <p:nvPr/>
        </p:nvPicPr>
        <p:blipFill>
          <a:blip r:embed="rId3"/>
          <a:stretch/>
        </p:blipFill>
        <p:spPr>
          <a:xfrm>
            <a:off x="4175640" y="5422680"/>
            <a:ext cx="6339600" cy="444240"/>
          </a:xfrm>
          <a:prstGeom prst="rect">
            <a:avLst/>
          </a:prstGeom>
          <a:ln>
            <a:noFill/>
          </a:ln>
        </p:spPr>
      </p:pic>
      <p:sp>
        <p:nvSpPr>
          <p:cNvPr id="456" name="CustomShape 3"/>
          <p:cNvSpPr/>
          <p:nvPr/>
        </p:nvSpPr>
        <p:spPr>
          <a:xfrm>
            <a:off x="969840" y="5348160"/>
            <a:ext cx="3489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Modified Q-Update: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57" name="Picture 15" descr="txp_fig"/>
          <p:cNvPicPr/>
          <p:nvPr/>
        </p:nvPicPr>
        <p:blipFill>
          <a:blip r:embed="rId4"/>
          <a:stretch/>
        </p:blipFill>
        <p:spPr>
          <a:xfrm>
            <a:off x="4172040" y="4813200"/>
            <a:ext cx="4770720" cy="444240"/>
          </a:xfrm>
          <a:prstGeom prst="rect">
            <a:avLst/>
          </a:prstGeom>
          <a:ln>
            <a:noFill/>
          </a:ln>
        </p:spPr>
      </p:pic>
      <p:sp>
        <p:nvSpPr>
          <p:cNvPr id="458" name="CustomShape 4"/>
          <p:cNvSpPr/>
          <p:nvPr/>
        </p:nvSpPr>
        <p:spPr>
          <a:xfrm>
            <a:off x="907920" y="4738320"/>
            <a:ext cx="3047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Regular Q-Update: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6" dur="indefinite" restart="never" nodeType="tmRoot">
          <p:childTnLst>
            <p:seq>
              <p:cTn id="657" dur="indefinite" nodeType="mainSeq">
                <p:childTnLst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Video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of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Demo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Q-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learnin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g –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Explora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tion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Functio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n – </a:t>
            </a:r>
            <a:r>
              <a:rPr b="0" lang="en-US" sz="3600" spc="-1" strike="noStrike">
                <a:solidFill>
                  <a:srgbClr val="000000"/>
                </a:solidFill>
                <a:latin typeface="Palatino"/>
              </a:rPr>
              <a:t>Crawler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562040" y="1143000"/>
            <a:ext cx="9067320" cy="566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88" dur="indefinite" restart="never" nodeType="tmRoot">
          <p:childTnLst>
            <p:seq>
              <p:cTn id="689" restart="whenNotActive" nodeType="interactiveSeq" fill="hold">
                <p:stCondLst>
                  <p:cond delay="0" evt="onClick">
                    <p:tgtEl>
                      <p:spTgt spid="460"/>
                    </p:tgtEl>
                  </p:cond>
                </p:stCondLst>
                <p:childTnLst>
                  <p:par>
                    <p:cTn id="690" fill="hold">
                      <p:stCondLst>
                        <p:cond delay="0" evt="onClick">
                          <p:tgtEl>
                            <p:spTgt spid="460"/>
                          </p:tgtEl>
                        </p:cond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3" dur="1" fill="hold"/>
                                        <p:tgtEl>
                                          <p:spTgt spid="4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Regret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406440" y="1366920"/>
            <a:ext cx="4927320" cy="4728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43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000000"/>
                </a:solidFill>
                <a:latin typeface="Palatino"/>
              </a:rPr>
              <a:t>Even if you learn the optimal policy, you still make mistakes along the way!</a:t>
            </a:r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43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000000"/>
                </a:solidFill>
                <a:latin typeface="Palatino"/>
              </a:rPr>
              <a:t>Regret is a measure of your total mistake cost: the difference between your (expected) rewards, including youthful suboptimality, and optimal (expected) rewards</a:t>
            </a:r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43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000000"/>
                </a:solidFill>
                <a:latin typeface="Palatino"/>
              </a:rPr>
              <a:t>Minimizing regret goes beyond learning to be optimal – it requires optimally learning to be optimal</a:t>
            </a:r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439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000000"/>
                </a:solidFill>
                <a:latin typeface="Palatino"/>
              </a:rPr>
              <a:t>Example: random exploration and exploration functions both end up optimal, but random exploration has higher regret</a:t>
            </a:r>
            <a:endParaRPr b="0" lang="en-US" sz="2200" spc="-1" strike="noStrike">
              <a:solidFill>
                <a:srgbClr val="000000"/>
              </a:solidFill>
              <a:latin typeface="Palatino"/>
            </a:endParaRPr>
          </a:p>
        </p:txBody>
      </p:sp>
      <p:pic>
        <p:nvPicPr>
          <p:cNvPr id="463" name="Picture 2" descr=""/>
          <p:cNvPicPr/>
          <p:nvPr/>
        </p:nvPicPr>
        <p:blipFill>
          <a:blip r:embed="rId1"/>
          <a:stretch/>
        </p:blipFill>
        <p:spPr>
          <a:xfrm>
            <a:off x="5149800" y="1447920"/>
            <a:ext cx="688932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4" dur="indefinite" restart="never" nodeType="tmRoot">
          <p:childTnLst>
            <p:seq>
              <p:cTn id="695" dur="indefinite" nodeType="mainSeq">
                <p:childTnLst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fl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(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)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v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.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(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Picture 2" descr=""/>
          <p:cNvPicPr/>
          <p:nvPr/>
        </p:nvPicPr>
        <p:blipFill>
          <a:blip r:embed="rId1"/>
          <a:stretch/>
        </p:blipFill>
        <p:spPr>
          <a:xfrm>
            <a:off x="6659280" y="2666880"/>
            <a:ext cx="4541400" cy="2361960"/>
          </a:xfrm>
          <a:prstGeom prst="rect">
            <a:avLst/>
          </a:prstGeom>
          <a:ln>
            <a:noFill/>
          </a:ln>
        </p:spPr>
      </p:pic>
      <p:pic>
        <p:nvPicPr>
          <p:cNvPr id="119" name="Picture 2" descr=""/>
          <p:cNvPicPr/>
          <p:nvPr/>
        </p:nvPicPr>
        <p:blipFill>
          <a:blip r:embed="rId2"/>
          <a:stretch/>
        </p:blipFill>
        <p:spPr>
          <a:xfrm>
            <a:off x="762120" y="1448280"/>
            <a:ext cx="4769640" cy="358020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1645920" y="5358960"/>
            <a:ext cx="304776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Offline Solution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7467480" y="5358960"/>
            <a:ext cx="304776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Online Learning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nf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or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ce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in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g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--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ve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rv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ie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TextShape 2"/>
          <p:cNvSpPr txBox="1"/>
          <p:nvPr/>
        </p:nvSpPr>
        <p:spPr>
          <a:xfrm>
            <a:off x="380880" y="1189080"/>
            <a:ext cx="11353320" cy="5668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Passive Reinforcement Learning (= how to learn from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Model-based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Learn the MDP model from experiences, then solve the MDP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Model-free Passive RL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Forego learning the MDP model, directly learn V or Q: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Value learning – learns value of a fixed policy; 2 approaches: Direct Evaluation &amp; TD Learning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Q learning – learns Q values of the optimal policy (uses a Q version of TD Learning)</a:t>
            </a:r>
            <a:endParaRPr b="0" lang="en-US" sz="1800" spc="-1" strike="noStrike">
              <a:solidFill>
                <a:srgbClr val="404040"/>
              </a:solidFill>
              <a:latin typeface="Palatino"/>
            </a:endParaRPr>
          </a:p>
          <a:p>
            <a:pPr marL="342720" indent="-342360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8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Active Reinforcement Learning (= agent also needs to decide how to collect experiences)</a:t>
            </a:r>
            <a:endParaRPr b="0" lang="en-US" sz="2800" spc="-1" strike="noStrike">
              <a:solidFill>
                <a:srgbClr val="000000"/>
              </a:solidFill>
              <a:latin typeface="Palatino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Key challenges:</a:t>
            </a:r>
            <a:endParaRPr b="0" lang="en-US" sz="24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efficiently explore?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404040"/>
                </a:solidFill>
                <a:latin typeface="Palatino"/>
                <a:ea typeface="ＭＳ Ｐゴシック"/>
              </a:rPr>
              <a:t>How to trade off exploration &lt;&gt; exploitation</a:t>
            </a:r>
            <a:endParaRPr b="0" lang="en-US" sz="2000" spc="-1" strike="noStrike">
              <a:solidFill>
                <a:srgbClr val="404040"/>
              </a:solidFill>
              <a:latin typeface="Palatino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Palati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  <a:ea typeface="ＭＳ Ｐゴシック"/>
              </a:rPr>
              <a:t>Example: Learning to Walk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304920" y="4495680"/>
            <a:ext cx="32000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Initial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4219560" y="4491360"/>
            <a:ext cx="347652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 Learning Trial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8352360" y="4491360"/>
            <a:ext cx="3428640" cy="82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After Learning [1K Trials]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-302040" y="6458040"/>
            <a:ext cx="341496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[Kohl and Stone, ICRA 2004]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7" name="AIBO WALK -- initial.mpeg" descr="/Users/pabbeel/Dropbox/work/Teaching/cs 188/CS188-lecture-materials/videos/rl/AIBO WALK -- initial.mpeg"/>
          <p:cNvPicPr/>
          <p:nvPr/>
        </p:nvPicPr>
        <p:blipFill>
          <a:blip r:embed="rId1"/>
          <a:stretch/>
        </p:blipFill>
        <p:spPr>
          <a:xfrm>
            <a:off x="457200" y="2039760"/>
            <a:ext cx="3173040" cy="2379240"/>
          </a:xfrm>
          <a:prstGeom prst="rect">
            <a:avLst/>
          </a:prstGeom>
          <a:ln w="9360">
            <a:noFill/>
          </a:ln>
        </p:spPr>
      </p:pic>
      <p:pic>
        <p:nvPicPr>
          <p:cNvPr id="128" name="AIBO WALK -- training-1.mpeg" descr="/Users/pabbeel/Dropbox/work/Teaching/cs 188/CS188-lecture-materials/videos/rl/AIBO WALK -- training-1.mpeg"/>
          <p:cNvPicPr/>
          <p:nvPr/>
        </p:nvPicPr>
        <p:blipFill>
          <a:blip r:embed="rId2"/>
          <a:stretch/>
        </p:blipFill>
        <p:spPr>
          <a:xfrm>
            <a:off x="4307760" y="2039760"/>
            <a:ext cx="3489480" cy="2379240"/>
          </a:xfrm>
          <a:prstGeom prst="rect">
            <a:avLst/>
          </a:prstGeom>
          <a:ln w="9360">
            <a:noFill/>
          </a:ln>
        </p:spPr>
      </p:pic>
      <p:pic>
        <p:nvPicPr>
          <p:cNvPr id="129" name="AIBO WALK -- finished.mpeg" descr="/Users/pabbeel/Dropbox/work/Teaching/cs 188/CS188-lecture-materials/videos/rl/AIBO WALK -- finished.mpeg"/>
          <p:cNvPicPr/>
          <p:nvPr/>
        </p:nvPicPr>
        <p:blipFill>
          <a:blip r:embed="rId3"/>
          <a:stretch/>
        </p:blipFill>
        <p:spPr>
          <a:xfrm>
            <a:off x="8454240" y="2044080"/>
            <a:ext cx="3458160" cy="235764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Example: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Learning to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Walk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06440" y="1397160"/>
            <a:ext cx="11378880" cy="472896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0" y="6172200"/>
            <a:ext cx="1219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Initial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8957880" y="6488640"/>
            <a:ext cx="3319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[Video: AIBO WALK – initial]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-302040" y="6458040"/>
            <a:ext cx="341496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[Kohl and Stone, ICRA 2004]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restart="whenNotActive" nodeType="interactiveSeq" fill="hold">
                <p:stCondLst>
                  <p:cond delay="0" evt="onClick">
                    <p:tgtEl>
                      <p:spTgt spid="131"/>
                    </p:tgtEl>
                  </p:cond>
                </p:stCondLst>
                <p:childTnLst>
                  <p:par>
                    <p:cTn id="31" fill="hold">
                      <p:stCondLst>
                        <p:cond delay="0" evt="onClick">
                          <p:tgtEl>
                            <p:spTgt spid="131"/>
                          </p:tgtEl>
                        </p:cond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Example: Learning to Walk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0" y="6172200"/>
            <a:ext cx="1219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Training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7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666880" y="1371600"/>
            <a:ext cx="6706080" cy="457236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8933040" y="6488640"/>
            <a:ext cx="3575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[Video: AIBO WALK – training]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-302040" y="6458040"/>
            <a:ext cx="341496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[Kohl and Stone, ICRA 2004]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restart="whenNotActive" nodeType="interactiveSeq" fill="hold">
                <p:stCondLst>
                  <p:cond delay="0" evt="onClick">
                    <p:tgtEl>
                      <p:spTgt spid="137"/>
                    </p:tgtEl>
                  </p:cond>
                </p:stCondLst>
                <p:childTnLst>
                  <p:par>
                    <p:cTn id="37" fill="hold">
                      <p:stCondLst>
                        <p:cond delay="0" evt="onClick">
                          <p:tgtEl>
                            <p:spTgt spid="137"/>
                          </p:tgtEl>
                        </p:cond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: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g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W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Palatino"/>
              </a:rPr>
              <a:t>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666160" y="1371600"/>
            <a:ext cx="6706080" cy="457236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0" y="6172200"/>
            <a:ext cx="1219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Finished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8948520" y="6488640"/>
            <a:ext cx="3588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[Video: AIBO WALK – finished]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-302040" y="6458040"/>
            <a:ext cx="341496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[Kohl and Stone, ICRA 2004]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restart="whenNotActive" nodeType="interactiveSeq" fill="hold">
                <p:stCondLst>
                  <p:cond delay="0" evt="onClick">
                    <p:tgtEl>
                      <p:spTgt spid="141"/>
                    </p:tgtEl>
                  </p:cond>
                </p:stCondLst>
                <p:childTnLst>
                  <p:par>
                    <p:cTn id="43" fill="hold">
                      <p:stCondLst>
                        <p:cond delay="0" evt="onClick">
                          <p:tgtEl>
                            <p:spTgt spid="141"/>
                          </p:tgtEl>
                        </p:cond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59119</TotalTime>
  <Application>LibreOffice/6.4.7.2$Linux_X86_64 LibreOffice_project/40$Build-2</Application>
  <Words>3184</Words>
  <Paragraphs>526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2004-08-27T04:16:05Z</dcterms:created>
  <dc:creator>Preferred Customer</dc:creator>
  <dc:description/>
  <dc:language>en-US</dc:language>
  <cp:lastModifiedBy/>
  <cp:lastPrinted>2014-02-20T19:34:11Z</cp:lastPrinted>
  <dcterms:modified xsi:type="dcterms:W3CDTF">2023-10-23T07:40:49Z</dcterms:modified>
  <cp:revision>3037</cp:revision>
  <dc:subject/>
  <dc:title>CS 294-5: Statistical Natural Language Processing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12</vt:i4>
  </property>
  <property fmtid="{D5CDD505-2E9C-101B-9397-08002B2CF9AE}" pid="7" name="Notes">
    <vt:i4>10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53</vt:i4>
  </property>
</Properties>
</file>